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0D1680-3803-EBAC-BA57-768CD86F3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2400" dirty="0" err="1"/>
              <a:t>বাংলা</a:t>
            </a:r>
            <a:r>
              <a:rPr lang="en-IN" sz="2400" dirty="0"/>
              <a:t> </a:t>
            </a:r>
            <a:r>
              <a:rPr lang="en-IN" sz="2400" dirty="0" err="1"/>
              <a:t>সাহিত্যের</a:t>
            </a:r>
            <a:r>
              <a:rPr lang="en-IN" sz="2400" dirty="0"/>
              <a:t> </a:t>
            </a:r>
            <a:r>
              <a:rPr lang="en-IN" sz="2400" dirty="0" err="1"/>
              <a:t>প্রাচীন</a:t>
            </a:r>
            <a:r>
              <a:rPr lang="en-IN" sz="2400" dirty="0"/>
              <a:t>  </a:t>
            </a:r>
            <a:r>
              <a:rPr lang="en-IN" sz="2400" dirty="0" err="1"/>
              <a:t>যুগের</a:t>
            </a:r>
            <a:r>
              <a:rPr lang="en-IN" sz="2400" dirty="0"/>
              <a:t> </a:t>
            </a:r>
            <a:r>
              <a:rPr lang="en-IN" sz="2400" dirty="0" err="1"/>
              <a:t>সাহিত্য</a:t>
            </a:r>
            <a:r>
              <a:rPr lang="en-IN" sz="2400" dirty="0"/>
              <a:t> </a:t>
            </a:r>
            <a:endParaRPr lang="en-US" sz="2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C194E1B-7769-37E7-1803-C1FE1B7F79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44406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9EED200-95E8-16D7-3B3B-5C1C0532D429}"/>
              </a:ext>
            </a:extLst>
          </p:cNvPr>
          <p:cNvSpPr txBox="1"/>
          <p:nvPr/>
        </p:nvSpPr>
        <p:spPr>
          <a:xfrm>
            <a:off x="914400" y="837337"/>
            <a:ext cx="8019752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s-IN" dirty="0"/>
              <a:t>বাংলা  সাহিত্যের ইতিহাসকে তিনটি যুগে ভাগ করা হয়েছে—</a:t>
            </a:r>
            <a:endParaRPr lang="en-IN" dirty="0"/>
          </a:p>
          <a:p>
            <a:endParaRPr lang="en-IN" dirty="0"/>
          </a:p>
          <a:p>
            <a:r>
              <a:rPr lang="as-IN" dirty="0"/>
              <a:t> ক। প্রাচীন যুগ </a:t>
            </a:r>
            <a:endParaRPr lang="en-IN" dirty="0"/>
          </a:p>
          <a:p>
            <a:endParaRPr lang="en-IN" dirty="0"/>
          </a:p>
          <a:p>
            <a:r>
              <a:rPr lang="as-IN" dirty="0"/>
              <a:t>খ। মধ্য যুগ </a:t>
            </a:r>
            <a:endParaRPr lang="en-IN" dirty="0"/>
          </a:p>
          <a:p>
            <a:endParaRPr lang="en-IN" dirty="0"/>
          </a:p>
          <a:p>
            <a:r>
              <a:rPr lang="as-IN" dirty="0"/>
              <a:t>গ। আধুনিক যুগ</a:t>
            </a:r>
            <a:endParaRPr lang="en-IN" dirty="0"/>
          </a:p>
          <a:p>
            <a:endParaRPr lang="en-IN" dirty="0"/>
          </a:p>
          <a:p>
            <a:r>
              <a:rPr lang="as-IN" dirty="0"/>
              <a:t>প্রাচীন যুগের সাহিত্যিক নিদর্শন হল চর্যাপদ</a:t>
            </a:r>
            <a:endParaRPr lang="en-IN" dirty="0"/>
          </a:p>
          <a:p>
            <a:endParaRPr lang="en-IN" dirty="0"/>
          </a:p>
          <a:p>
            <a:r>
              <a:rPr lang="as-IN" dirty="0"/>
              <a:t>চর্যাপদ রচনা কাল নিয়ে নানা মুনির নানা মত</a:t>
            </a:r>
            <a:endParaRPr lang="en-IN" dirty="0"/>
          </a:p>
          <a:p>
            <a:endParaRPr lang="en-IN" dirty="0"/>
          </a:p>
          <a:p>
            <a:r>
              <a:rPr lang="as-IN" dirty="0"/>
              <a:t>ক। ড. মহম্মদ শহীদুল্লাহ  মত জল অষ্টম থেকে দ্বাদশ শতাব্দী।</a:t>
            </a:r>
            <a:endParaRPr lang="en-IN" dirty="0"/>
          </a:p>
          <a:p>
            <a:endParaRPr lang="en-IN" dirty="0"/>
          </a:p>
          <a:p>
            <a:r>
              <a:rPr lang="as-IN" dirty="0"/>
              <a:t>খ। সুনিতীকুমার চট্টোপাধ্যায় ও প্রবোধচন্দ্র বগচীর মতে </a:t>
            </a:r>
            <a:r>
              <a:rPr lang="en-US" dirty="0" smtClean="0"/>
              <a:t>10</a:t>
            </a:r>
            <a:r>
              <a:rPr lang="as-IN" dirty="0" smtClean="0"/>
              <a:t>ম </a:t>
            </a:r>
            <a:r>
              <a:rPr lang="as-IN" dirty="0"/>
              <a:t>থেকে </a:t>
            </a:r>
            <a:r>
              <a:rPr lang="en-US" dirty="0" smtClean="0"/>
              <a:t>12</a:t>
            </a:r>
            <a:r>
              <a:rPr lang="as-IN" dirty="0" smtClean="0"/>
              <a:t>শ </a:t>
            </a:r>
            <a:r>
              <a:rPr lang="as-IN" dirty="0"/>
              <a:t>শতাব্দীর মধ্যে।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72065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F41BA73-BB78-600B-7E00-0660B49A0D9C}"/>
              </a:ext>
            </a:extLst>
          </p:cNvPr>
          <p:cNvSpPr txBox="1"/>
          <p:nvPr/>
        </p:nvSpPr>
        <p:spPr>
          <a:xfrm>
            <a:off x="1066800" y="474345"/>
            <a:ext cx="9601200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s-IN" dirty="0"/>
              <a:t>আবিষ্কারক হরপ্রসাদ শাস্ত্রী মহাশয় </a:t>
            </a:r>
            <a:r>
              <a:rPr lang="en-US" dirty="0" smtClean="0"/>
              <a:t>1907</a:t>
            </a:r>
            <a:r>
              <a:rPr lang="as-IN" dirty="0" smtClean="0"/>
              <a:t> </a:t>
            </a:r>
            <a:r>
              <a:rPr lang="as-IN" dirty="0"/>
              <a:t>সালবঙ্গীয় সাহিত্য</a:t>
            </a:r>
            <a:endParaRPr lang="en-IN" dirty="0"/>
          </a:p>
          <a:p>
            <a:endParaRPr lang="en-IN" dirty="0"/>
          </a:p>
          <a:p>
            <a:r>
              <a:rPr lang="as-IN" dirty="0"/>
              <a:t> পরিষদ "থেকে হাজার বছরের পুরাণ বাঙ্গালা ভাষায় বৌদ্ধ গান ও দোহা" নাম দিয়ে </a:t>
            </a:r>
            <a:endParaRPr lang="en-IN" dirty="0"/>
          </a:p>
          <a:p>
            <a:endParaRPr lang="en-IN" dirty="0"/>
          </a:p>
          <a:p>
            <a:r>
              <a:rPr lang="as-IN" dirty="0"/>
              <a:t>প্রকাশ হয় </a:t>
            </a:r>
            <a:r>
              <a:rPr lang="en-US" dirty="0" smtClean="0"/>
              <a:t>1916</a:t>
            </a:r>
            <a:r>
              <a:rPr lang="as-IN" dirty="0" smtClean="0"/>
              <a:t> </a:t>
            </a:r>
            <a:r>
              <a:rPr lang="as-IN" dirty="0"/>
              <a:t>তে </a:t>
            </a:r>
            <a:endParaRPr lang="en-IN" dirty="0"/>
          </a:p>
          <a:p>
            <a:endParaRPr lang="en-IN" dirty="0"/>
          </a:p>
          <a:p>
            <a:r>
              <a:rPr lang="as-IN" dirty="0"/>
              <a:t>প্রাপ্ত পুঁথি সাড়ে ছেচল্লিচটি</a:t>
            </a:r>
            <a:endParaRPr lang="en-IN" dirty="0"/>
          </a:p>
          <a:p>
            <a:endParaRPr lang="en-IN" dirty="0"/>
          </a:p>
          <a:p>
            <a:r>
              <a:rPr lang="as-IN" dirty="0"/>
              <a:t> ২৪ জন পদকর্তার মধ্যে আদি কবি লুই পাদ </a:t>
            </a:r>
            <a:r>
              <a:rPr lang="en-US" dirty="0" smtClean="0"/>
              <a:t>2</a:t>
            </a:r>
            <a:endParaRPr lang="en-IN" dirty="0"/>
          </a:p>
          <a:p>
            <a:endParaRPr lang="en-IN" dirty="0"/>
          </a:p>
          <a:p>
            <a:r>
              <a:rPr lang="as-IN" dirty="0"/>
              <a:t>কাহ্ন পাদের পদ </a:t>
            </a:r>
            <a:r>
              <a:rPr lang="en-US" dirty="0" smtClean="0"/>
              <a:t>13</a:t>
            </a:r>
            <a:r>
              <a:rPr lang="as-IN" dirty="0" smtClean="0"/>
              <a:t>টি</a:t>
            </a:r>
            <a:endParaRPr lang="en-IN" dirty="0"/>
          </a:p>
          <a:p>
            <a:endParaRPr lang="en-IN" dirty="0"/>
          </a:p>
          <a:p>
            <a:r>
              <a:rPr lang="as-IN" dirty="0"/>
              <a:t>ভুসুকু পাদের </a:t>
            </a:r>
            <a:r>
              <a:rPr lang="en-US" dirty="0" smtClean="0"/>
              <a:t>8</a:t>
            </a:r>
            <a:r>
              <a:rPr lang="as-IN" dirty="0" smtClean="0"/>
              <a:t> </a:t>
            </a:r>
            <a:endParaRPr lang="en-IN" dirty="0"/>
          </a:p>
          <a:p>
            <a:endParaRPr lang="en-IN" dirty="0"/>
          </a:p>
          <a:p>
            <a:r>
              <a:rPr lang="as-IN" dirty="0"/>
              <a:t>এছাড়াও কুক্করীপা, চাটিলপা, কামলিপা, সরহপা, ডোম্বীপা, </a:t>
            </a:r>
            <a:endParaRPr lang="en-IN" dirty="0"/>
          </a:p>
          <a:p>
            <a:endParaRPr lang="en-IN" dirty="0"/>
          </a:p>
          <a:p>
            <a:r>
              <a:rPr lang="as-IN" dirty="0"/>
              <a:t>চর্যার ভাষা প্রহেলিকাময় সান্ধ্য বা সন্ধ্যা ভাষা</a:t>
            </a:r>
            <a:endParaRPr lang="en-IN" dirty="0"/>
          </a:p>
          <a:p>
            <a:endParaRPr lang="en-IN" dirty="0"/>
          </a:p>
          <a:p>
            <a:r>
              <a:rPr lang="as-IN" dirty="0"/>
              <a:t>ছন্দ পাদাকুলক</a:t>
            </a:r>
            <a:endParaRPr lang="en-IN" dirty="0"/>
          </a:p>
          <a:p>
            <a:endParaRPr lang="en-IN" dirty="0"/>
          </a:p>
          <a:p>
            <a:r>
              <a:rPr lang="as-IN" dirty="0"/>
              <a:t>বিষয়--  সহজিয়া সাধকদের গূঢ় সাধন পদ্ধতি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49812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518A02E-E592-B843-D246-1842102D9E79}"/>
              </a:ext>
            </a:extLst>
          </p:cNvPr>
          <p:cNvSpPr txBox="1"/>
          <p:nvPr/>
        </p:nvSpPr>
        <p:spPr>
          <a:xfrm>
            <a:off x="3421559" y="1046559"/>
            <a:ext cx="6098976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s-IN" dirty="0"/>
              <a:t>নেপালের রাজ দরবার থেকে আবিষ্কার করেন  হরপ্রসাদ শাস্ত্রী</a:t>
            </a:r>
            <a:endParaRPr lang="en-IN" dirty="0"/>
          </a:p>
          <a:p>
            <a:endParaRPr lang="en-IN" dirty="0"/>
          </a:p>
          <a:p>
            <a:r>
              <a:rPr lang="as-IN" dirty="0"/>
              <a:t> মহাশয় নেপালের রাজদরবার থেকে কেন? </a:t>
            </a:r>
            <a:endParaRPr lang="en-IN" dirty="0"/>
          </a:p>
          <a:p>
            <a:endParaRPr lang="en-IN" dirty="0"/>
          </a:p>
          <a:p>
            <a:r>
              <a:rPr lang="as-IN" dirty="0"/>
              <a:t>চর্যাপদের ভাষা প্রহেলিকাময় কেন?</a:t>
            </a:r>
            <a:endParaRPr lang="en-IN" dirty="0"/>
          </a:p>
          <a:p>
            <a:endParaRPr lang="en-IN" dirty="0"/>
          </a:p>
          <a:p>
            <a:r>
              <a:rPr lang="as-IN" dirty="0"/>
              <a:t>চর্যাপদ কী সাহিত্য নির্মাণের উদ্দেশ্য রচিত?</a:t>
            </a:r>
            <a:endParaRPr lang="en-IN" dirty="0"/>
          </a:p>
          <a:p>
            <a:endParaRPr lang="en-IN" dirty="0"/>
          </a:p>
          <a:p>
            <a:r>
              <a:rPr lang="as-IN" dirty="0"/>
              <a:t>চর্যাপদে বর্ণিত সমাজ জীবন </a:t>
            </a:r>
            <a:endParaRPr lang="en-IN" dirty="0"/>
          </a:p>
          <a:p>
            <a:endParaRPr lang="en-IN" dirty="0"/>
          </a:p>
          <a:p>
            <a:r>
              <a:rPr lang="as-IN" dirty="0"/>
              <a:t>চর্যাপদের সাহিত্য গুরুত্ব </a:t>
            </a:r>
            <a:endParaRPr lang="en-IN" dirty="0"/>
          </a:p>
          <a:p>
            <a:endParaRPr lang="en-IN" dirty="0"/>
          </a:p>
          <a:p>
            <a:r>
              <a:rPr lang="as-IN" dirty="0"/>
              <a:t>ভাষাতাত্ত্বিক গুরুত্ব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892522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182</Words>
  <Application>Microsoft Office PowerPoint</Application>
  <PresentationFormat>Custom</PresentationFormat>
  <Paragraphs>50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Savon</vt:lpstr>
      <vt:lpstr>বাংলা সাহিত্যের প্রাচীন  যুগের সাহিত্য 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বাংলা সাহিত্যের মধ্য যুগের ইতিহাস </dc:title>
  <dc:creator>samsun.bengali@gmail.com</dc:creator>
  <cp:lastModifiedBy>admin</cp:lastModifiedBy>
  <cp:revision>5</cp:revision>
  <dcterms:created xsi:type="dcterms:W3CDTF">2022-12-27T06:47:50Z</dcterms:created>
  <dcterms:modified xsi:type="dcterms:W3CDTF">2022-12-29T09:00:56Z</dcterms:modified>
</cp:coreProperties>
</file>