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41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09T07:24:55.9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09T07:22:53.15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1998 553 24575,'1'1'0,"-1"-1"0,1 1 0,0-1 0,-1 1 0,1-1 0,0 1 0,-1-1 0,1 1 0,0-1 0,-1 1 0,1 0 0,-1-1 0,0 1 0,1 0 0,-1 0 0,1-1 0,-1 1 0,0 0 0,0 0 0,1 0 0,-1 0 0,0-1 0,0 1 0,0 0 0,0 1 0,2 5 0,16 80 0,12 166 0,-26-209 0,9 114 0,29 253 0,-27-313 0,4-1 0,37 109 0,-48-183 0,0-1 0,2 0 0,21 34 0,-25-47 0,0 1 0,1-2 0,0 1 0,0-1 0,1 0 0,0 0 0,1-1 0,-1 0 0,20 11 0,-23-16 0,0 0 0,1 0 0,-1 0 0,0-1 0,1 0 0,0 0 0,-1 0 0,1-1 0,0 0 0,-1 0 0,1 0 0,0-1 0,-1 1 0,1-1 0,-1-1 0,1 1 0,-1-1 0,1 0 0,-1 0 0,0-1 0,0 1 0,0-1 0,-1 0 0,1-1 0,5-4 0,3-3 0,0-1 0,-1-1 0,0 1 0,-1-2 0,-1 0 0,0 0 0,8-17 0,-2-2 0,-1 0 0,-2-2 0,-1 1 0,-2-1 0,-1-1 0,5-51 0,-5-5 0,-5-129 0,-6 146 0,-16-102 0,10 135 0,-1 1 0,-2 0 0,-31-74 0,37 104 0,1 2 0,-2-1 0,0 0 0,0 1 0,-12-14 0,17 22 0,-1-1 0,1 1 0,0-1 0,-1 1 0,0-1 0,1 1 0,-1 0 0,0 0 0,1 0 0,-1 0 0,0 0 0,0 0 0,0 0 0,0 0 0,0 1 0,0-1 0,0 1 0,0 0 0,0-1 0,0 1 0,0 0 0,0 0 0,0 0 0,0 1 0,0-1 0,0 0 0,0 1 0,0-1 0,0 1 0,0 0 0,0 0 0,0 0 0,0 0 0,0 0 0,1 0 0,-3 2 0,-1 1 0,1 0 0,0 1 0,1-1 0,-1 1 0,1 0 0,0 0 0,0 0 0,1 0 0,-1 0 0,-1 8 0,-14 62 0,14-52 0,-33 139 0,-15 85 0,42-184 0,2 1 0,2 63 0,6-98 0,0 17 0,6 51 0,-4-82 0,1 0 0,0-1 0,1 1 0,1-1 0,0 0 0,1 0 0,11 20 0,-8-18 0,1-1 0,1 0 0,1 0 0,19 19 0,-25-29 0,0 0 0,0 0 0,0 0 0,1-1 0,0 0 0,0-1 0,0 1 0,0-1 0,0-1 0,1 1 0,-1-1 0,1 0 0,15 1 0,-7-3 0,1-1 0,-1-1 0,1 0 0,-1-1 0,0 0 0,0-2 0,0 0 0,0-1 0,23-12 0,26-13 2,0-3 0,-2-3 1,-2-3-1,-2-2 0,63-59 0,-76 58-24,-1-2-1,-3-2 1,-2-2-1,-2-1 1,-2-2 0,41-81-1,-44 61-87,-3-2-1,-4-1 0,-3-1 1,-3-1-1,-4-1 0,10-113 1,-17 33 128,-6 1 0,-22-199 0,15 322-20,3 30 76,1 8 34,6 54 432,176 1087-396,-168-1036-144,5-1 0,42 139 0,-58-238 0,-1 0 0,1 0 0,1-1 0,0 1 0,0-1 0,1 0 0,0 0 0,0 0 0,1-1 0,8 10 0,-12-16 0,-1 0 0,1 0 0,-1 0 0,1 0 0,-1 0 0,1 0 0,-1-1 0,1 1 0,0 0 0,0-1 0,-1 1 0,1-1 0,0 0 0,0 0 0,-1 1 0,1-1 0,0 0 0,0-1 0,0 1 0,-1 0 0,1 0 0,0-1 0,0 1 0,2-2 0,0 0 0,1-1 0,-1 1 0,0-1 0,0 0 0,0 0 0,0-1 0,6-7 0,1-2 0,0-2 0,-1 1 0,-1-1 0,0-1 0,-2 1 0,1-1 0,8-31 0,-1-10 0,9-59 0,-6-30 0,-5-1 0,-12-245 0,-2 371 0,0 1 0,1-1 0,1 1 0,1-1 0,1 1 0,1-1 0,12-37 0,8-5 0,14-33 0,-37 95 0,-1-1 0,1 1 0,-1-1 0,1 1 0,0 0 0,0 0 0,0-1 0,0 1 0,0 0 0,0 0 0,0 0 0,0 0 0,0 0 0,0 0 0,1 0 0,-1 0 0,0 1 0,1-1 0,-1 0 0,1 1 0,-1-1 0,1 1 0,-1 0 0,0-1 0,1 1 0,1 0 0,0 0 0,0 1 0,-1 0 0,1 0 0,0 0 0,-1 0 0,1 0 0,-1 0 0,0 1 0,1-1 0,-1 1 0,0 0 0,0-1 0,3 4 0,7 8 0,-1 0 0,-1 1 0,16 28 0,13 30 0,-4 2 0,42 129 0,30 170 0,-80-273 0,-9-27 0,-11-40 0,1 0 0,2 0 0,1-1 0,23 47 0,-33-77 0,0-1 0,0 1 0,0 0 0,1-1 0,-1 1 0,0-1 0,0 1 0,1-1 0,-1 0 0,1 0 0,-1 0 0,1 1 0,0-1 0,1 0 0,-2 0 0,0-1 0,0 0 0,0 0 0,0 0 0,0 0 0,0 0 0,1 0 0,-1 0 0,0 0 0,0 0 0,0 0 0,0 0 0,0-1 0,0 1 0,0 0 0,0-1 0,0 1 0,-1-1 0,3 0 0,1-3 0,1 0 0,-1-1 0,0 1 0,0-1 0,-1 0 0,1 0 0,4-10 0,9-19 0,-2 0 0,-2 0 0,-1-1 0,-2-1 0,11-66 0,6-189 0,-26-283 0,-2 534 0,1 30 0,0 1 0,-1-1 0,0 0 0,0 0 0,-1 1 0,-1-1 0,0 1 0,0-1 0,0 1 0,-1 0 0,-1 0 0,0 1 0,0-1 0,0 1 0,-1 0 0,0 1 0,-1-1 0,0 1 0,0 0 0,-11-7 0,0-1 0,-1 1 0,-1 1 0,0 1 0,-1 1 0,0 1 0,0 0 0,-1 2 0,0 0 0,-1 2 0,0 0 0,-31-3 0,-405-24 0,-4 33 0,219 2 0,223-2 0,-321 6 0,234 1 0,-126 25 0,121-6-62,2 5 1,1 5-1,1 4 0,-175 94 0,-389 271-350,499-293 383,-515 314-1364,632-392 1393,-125 82 0,145-90 0,2 2 0,-56 55 0,79-69 58,1-1-1,0 1 0,1 1 0,1 0 0,0 0 1,1 1-1,1 0 0,0 1 0,1-1 0,1 1 1,0 0-1,2 1 0,0-1 0,1 1 0,-1 26 1,4-18 53,1-1 1,1 0-1,1 0 1,2 0 0,0-1-1,1 1 1,2-1-1,0-1 1,2 0 0,16 27-1,-3-11-111,1-1 0,3-1 0,0-2 0,3 0 0,0-3 0,2 0 0,2-2 0,1-2 0,1-1 0,1-2 0,1-1 0,1-3 0,1-1 0,1-1 0,0-3 0,69 17 0,-30-17 0,142 11 0,91-16 0,-302-11 0,276-1-1014,405-52 0,480-171-1867,-14-82 641,260-157 2240,-1004 291-260,-55 8-776,-80 28 887,-84 35 566,-64 27-431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09T07:22:57.8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09T07:22:58.53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09T07:23:01.1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09T07:23:04.87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24575,'6'5'0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09T07:23:11.9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09T07:23:12.5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A2240-BDF3-090E-43FA-1BA2341512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143ECD-424C-D507-2A17-3BD373B79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48409-6184-C6C7-B9E4-6E3495B9D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244C-4625-4947-8FC6-2FE365E4817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88181-5D49-8602-DDD3-CB8E9848A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6AA29-3991-3068-59FF-ADECE52F8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574-B8E1-42EE-AD74-7EE22A8204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5096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E21B2-A3F6-B60F-1205-813628848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BB66F7-8DC1-FF8A-B385-BF8920F708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AD5C7F-888B-7DB5-2B8E-2DDBFD178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244C-4625-4947-8FC6-2FE365E4817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6B210-8937-7E15-A426-B8615D5D5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9698E-E964-9D94-2857-DD6945155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574-B8E1-42EE-AD74-7EE22A8204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6186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68322A-39AA-63BC-E13C-19828ACA83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843EBE-5C5E-46A1-315F-877983657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AAAA92-3A6C-D414-8720-F582DE395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244C-4625-4947-8FC6-2FE365E4817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68EDA-09AF-3143-C393-03043CBF6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D317D-541E-D200-5DB6-75CC27FF7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574-B8E1-42EE-AD74-7EE22A8204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0060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825CE-AD22-1FD8-5BB9-0E8C9D4DA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34D74-392D-9D4C-8FB5-9BCC9B280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30C40-59D0-D924-4930-5A521A8B4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244C-4625-4947-8FC6-2FE365E4817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8BA26-BDD7-BAD1-FBBB-1FCA37419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6FDF1-DC88-5006-CE22-02A024907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574-B8E1-42EE-AD74-7EE22A8204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68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85348-983C-419F-4166-9ACE9FC93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D1EFA9-52CD-9405-7E85-714197A7C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7872B-53CE-71FA-6CDB-970AFC7C2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244C-4625-4947-8FC6-2FE365E4817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8742C-46F4-0731-B936-39496D436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8BBB89-F549-FB59-8A06-1B3B8536A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574-B8E1-42EE-AD74-7EE22A8204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3877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562AF-DE33-49B3-BAE3-717EDB741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2D23B-FA7A-1117-C73B-195D612FAF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2D667-D779-996C-24CC-3F6842CE0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0AF2BF-9599-93D4-1115-E50A65D70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244C-4625-4947-8FC6-2FE365E4817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0B64E5-E53F-CD73-E0F3-6D76AD5B5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06E711-F1ED-E14D-3FBC-AC00CE723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574-B8E1-42EE-AD74-7EE22A8204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9736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9B090-67FF-CEC5-BE5C-7FBFEDDDF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DB9D3F-0DEF-3B5F-7904-99BFB99CF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04C6F-F67B-ADFB-6203-D134885DE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78C21B-CF64-FBE0-98D6-E59191248D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61D92C-5F30-EA12-BF77-9DF42AFC53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21D6A5-B6A7-CF15-EC95-B5ADC4DF5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244C-4625-4947-8FC6-2FE365E4817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151BF5-A89B-7E3A-717F-13DABB0E8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18E8E0-AB2A-FDC9-5282-1B7F48219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574-B8E1-42EE-AD74-7EE22A8204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1981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0667C-AFCE-C5F0-2C06-D92976009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089213-D493-9D2E-936C-D6E691910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244C-4625-4947-8FC6-2FE365E4817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E938D4-F947-E887-32D4-E6114D888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4AFD8D-EAA5-0033-3E53-059F5A625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574-B8E1-42EE-AD74-7EE22A8204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231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8F1DA7-693B-58DD-9DBA-3883CDE1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244C-4625-4947-8FC6-2FE365E4817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E0374A-1FBA-0E70-2B6C-0A5EB1E1B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44D186-E7E3-03B1-300E-B285B5910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574-B8E1-42EE-AD74-7EE22A8204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9675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892EE-4EB1-64ED-71DA-9CB6FF515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E9C9B-8DF8-A9F6-382C-F10A8154D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CCD7AC-551B-D191-1009-81BED09D4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8004D6-3621-F865-7EB1-C0F19EAC4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244C-4625-4947-8FC6-2FE365E4817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7A3D7-B433-E7E8-3A73-2E38C0C3B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3D0CD9-70D7-DA58-9530-F67817154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574-B8E1-42EE-AD74-7EE22A8204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3023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D1120-76A6-56DC-E911-2210295AF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EC6869-6327-3545-7415-8A3C6AFF49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182C25-9976-177E-E07F-47536E270C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E6F041-D157-4CCC-C7D2-BD22C0068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244C-4625-4947-8FC6-2FE365E4817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B10DC5-3289-6B8C-666E-8EE9B8BC7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FAF39-F8CA-D391-637A-E2FFA4AB5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574-B8E1-42EE-AD74-7EE22A8204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504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B17A1E-90F6-8BF9-B788-598B9B927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78A4AB-98EB-7ED2-38BE-C9AE6756A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5F194-8496-E0A0-FFBC-C5E2743F14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A244C-4625-4947-8FC6-2FE365E4817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5386E-3358-FF06-DF5F-4345CE0977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8FFBC-3589-04F7-2D68-F14FD48A0A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574-B8E1-42EE-AD74-7EE22A8204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6565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ut.ac.nz.libguides.com/APA6th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3" Type="http://schemas.openxmlformats.org/officeDocument/2006/relationships/image" Target="../media/image6.png"/><Relationship Id="rId7" Type="http://schemas.openxmlformats.org/officeDocument/2006/relationships/customXml" Target="../ink/ink5.xml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.xml"/><Relationship Id="rId11" Type="http://schemas.openxmlformats.org/officeDocument/2006/relationships/customXml" Target="../ink/ink8.xml"/><Relationship Id="rId5" Type="http://schemas.openxmlformats.org/officeDocument/2006/relationships/image" Target="../media/image1.png"/><Relationship Id="rId10" Type="http://schemas.openxmlformats.org/officeDocument/2006/relationships/customXml" Target="../ink/ink7.xml"/><Relationship Id="rId4" Type="http://schemas.openxmlformats.org/officeDocument/2006/relationships/customXml" Target="../ink/ink3.xml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16/j.gecco.2019.e00715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aut.ac.nz.libguides.com/APA6th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A7C0BB9-EBE5-3AB1-1723-6C4EA8F7423D}"/>
              </a:ext>
            </a:extLst>
          </p:cNvPr>
          <p:cNvSpPr txBox="1"/>
          <p:nvPr/>
        </p:nvSpPr>
        <p:spPr>
          <a:xfrm>
            <a:off x="1099457" y="582384"/>
            <a:ext cx="1070065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References According to APA 6</a:t>
            </a:r>
            <a:r>
              <a:rPr lang="en-IN" sz="4400" b="1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</a:t>
            </a:r>
            <a:r>
              <a:rPr lang="en-IN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Ed. Style</a:t>
            </a:r>
            <a:endParaRPr lang="en-IN" sz="4400" b="1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BF88DC-2CF5-15AF-38C4-91174B385E17}"/>
              </a:ext>
            </a:extLst>
          </p:cNvPr>
          <p:cNvSpPr txBox="1"/>
          <p:nvPr/>
        </p:nvSpPr>
        <p:spPr>
          <a:xfrm>
            <a:off x="7043058" y="4982954"/>
            <a:ext cx="475705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Dr. </a:t>
            </a:r>
            <a:r>
              <a:rPr lang="en-US" sz="2800" b="1" dirty="0" err="1"/>
              <a:t>Kaustuv</a:t>
            </a:r>
            <a:r>
              <a:rPr lang="en-US" sz="2800" b="1" dirty="0"/>
              <a:t> Mukherjee</a:t>
            </a:r>
          </a:p>
          <a:p>
            <a:r>
              <a:rPr lang="en-US" sz="2000" dirty="0"/>
              <a:t>Assistant Professor</a:t>
            </a:r>
          </a:p>
          <a:p>
            <a:r>
              <a:rPr lang="en-US" sz="2000" dirty="0"/>
              <a:t>Dept. of Geography</a:t>
            </a:r>
          </a:p>
          <a:p>
            <a:r>
              <a:rPr lang="en-US" sz="2000" dirty="0" err="1"/>
              <a:t>Chandidas</a:t>
            </a:r>
            <a:r>
              <a:rPr lang="en-US" sz="2000" dirty="0"/>
              <a:t> </a:t>
            </a:r>
            <a:r>
              <a:rPr lang="en-US" sz="2000" dirty="0" err="1"/>
              <a:t>Mahavidyalaya</a:t>
            </a:r>
            <a:endParaRPr lang="en-IN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3B8F75-79B7-36AB-139A-357C55B00DDF}"/>
              </a:ext>
            </a:extLst>
          </p:cNvPr>
          <p:cNvSpPr txBox="1"/>
          <p:nvPr/>
        </p:nvSpPr>
        <p:spPr>
          <a:xfrm>
            <a:off x="2688772" y="2351782"/>
            <a:ext cx="7327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CC – 11 : Research Methodology Paper</a:t>
            </a:r>
          </a:p>
          <a:p>
            <a:pPr algn="ctr"/>
            <a:r>
              <a:rPr lang="en-US" sz="3200" dirty="0"/>
              <a:t>Semester – V (Hons.)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36700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2AE1CF-7F77-1639-0065-0E1A6FB5E0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051" y="119465"/>
            <a:ext cx="9669092" cy="670135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B25A45F-E0AD-B635-CA68-0F7F374468FA}"/>
              </a:ext>
            </a:extLst>
          </p:cNvPr>
          <p:cNvSpPr txBox="1"/>
          <p:nvPr/>
        </p:nvSpPr>
        <p:spPr>
          <a:xfrm>
            <a:off x="7336971" y="6159930"/>
            <a:ext cx="4539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>
                <a:hlinkClick r:id="rId3"/>
              </a:rPr>
              <a:t>http://aut.ac.nz.libguides.com/APA6th</a:t>
            </a:r>
            <a:r>
              <a:rPr lang="en-US" dirty="0"/>
              <a:t>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01176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B56648-0841-031A-E2C2-ADA60ACAC21C}"/>
              </a:ext>
            </a:extLst>
          </p:cNvPr>
          <p:cNvSpPr txBox="1"/>
          <p:nvPr/>
        </p:nvSpPr>
        <p:spPr>
          <a:xfrm>
            <a:off x="2193283" y="2069032"/>
            <a:ext cx="739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THANK YOU</a:t>
            </a:r>
            <a:endParaRPr lang="en-IN" sz="5400" dirty="0">
              <a:solidFill>
                <a:schemeClr val="accent6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C393280-F2B5-727E-342A-9E9B33F2BB91}"/>
                  </a:ext>
                </a:extLst>
              </p14:cNvPr>
              <p14:cNvContentPartPr/>
              <p14:nvPr/>
            </p14:nvContentPartPr>
            <p14:xfrm>
              <a:off x="4636543" y="3893657"/>
              <a:ext cx="2697120" cy="9622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C393280-F2B5-727E-342A-9E9B33F2BB9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27543" y="3884657"/>
                <a:ext cx="2714760" cy="97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508A3A13-A57B-7EAA-BD58-DCBB5344DD92}"/>
                  </a:ext>
                </a:extLst>
              </p14:cNvPr>
              <p14:cNvContentPartPr/>
              <p14:nvPr/>
            </p14:nvContentPartPr>
            <p14:xfrm>
              <a:off x="6400543" y="2122457"/>
              <a:ext cx="360" cy="3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508A3A13-A57B-7EAA-BD58-DCBB5344DD9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91903" y="211345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6854CF70-35C2-BFB7-D3AA-7207A9FED1CD}"/>
                  </a:ext>
                </a:extLst>
              </p14:cNvPr>
              <p14:cNvContentPartPr/>
              <p14:nvPr/>
            </p14:nvContentPartPr>
            <p14:xfrm>
              <a:off x="6857743" y="2471297"/>
              <a:ext cx="360" cy="3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6854CF70-35C2-BFB7-D3AA-7207A9FED1C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849103" y="246229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09DA3A69-2036-68DB-00F5-B70BDC34A69D}"/>
                  </a:ext>
                </a:extLst>
              </p14:cNvPr>
              <p14:cNvContentPartPr/>
              <p14:nvPr/>
            </p14:nvContentPartPr>
            <p14:xfrm>
              <a:off x="7576303" y="2231537"/>
              <a:ext cx="360" cy="3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9DA3A69-2036-68DB-00F5-B70BDC34A69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567303" y="222253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3E3FFC86-E0A8-A856-8BFD-606D1F370C03}"/>
                  </a:ext>
                </a:extLst>
              </p14:cNvPr>
              <p14:cNvContentPartPr/>
              <p14:nvPr/>
            </p14:nvContentPartPr>
            <p14:xfrm>
              <a:off x="6226303" y="1959377"/>
              <a:ext cx="2160" cy="21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3E3FFC86-E0A8-A856-8BFD-606D1F370C0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217303" y="1950737"/>
                <a:ext cx="19800" cy="1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A2F906F6-F797-CB90-33FB-792D77B57098}"/>
                  </a:ext>
                </a:extLst>
              </p14:cNvPr>
              <p14:cNvContentPartPr/>
              <p14:nvPr/>
            </p14:nvContentPartPr>
            <p14:xfrm>
              <a:off x="5888983" y="4223417"/>
              <a:ext cx="360" cy="3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A2F906F6-F797-CB90-33FB-792D77B5709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79983" y="421441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F197EAEE-4253-320E-1207-5B4C2411E623}"/>
                  </a:ext>
                </a:extLst>
              </p14:cNvPr>
              <p14:cNvContentPartPr/>
              <p14:nvPr/>
            </p14:nvContentPartPr>
            <p14:xfrm>
              <a:off x="6183103" y="4462817"/>
              <a:ext cx="360" cy="36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F197EAEE-4253-320E-1207-5B4C2411E62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74103" y="4454177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70070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15A9C94-782A-C839-CB1A-0DE14DDBB0CB}"/>
                  </a:ext>
                </a:extLst>
              </p14:cNvPr>
              <p14:cNvContentPartPr/>
              <p14:nvPr/>
            </p14:nvContentPartPr>
            <p14:xfrm>
              <a:off x="1937623" y="1273217"/>
              <a:ext cx="360" cy="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15A9C94-782A-C839-CB1A-0DE14DDBB0C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28983" y="1264577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74365F1B-0190-CFEA-51BE-8C05605AC7C8}"/>
              </a:ext>
            </a:extLst>
          </p:cNvPr>
          <p:cNvSpPr txBox="1"/>
          <p:nvPr/>
        </p:nvSpPr>
        <p:spPr>
          <a:xfrm>
            <a:off x="685800" y="370506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dirty="0">
                <a:highlight>
                  <a:srgbClr val="FFFF00"/>
                </a:highlight>
              </a:rPr>
              <a:t>What is APA?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E5FE5F-47C2-B25E-6A8D-22F5938B2B68}"/>
              </a:ext>
            </a:extLst>
          </p:cNvPr>
          <p:cNvSpPr txBox="1"/>
          <p:nvPr/>
        </p:nvSpPr>
        <p:spPr>
          <a:xfrm>
            <a:off x="685800" y="1010922"/>
            <a:ext cx="1045028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/>
              <a:t>APA is one of many referencing styles used in academic writing. </a:t>
            </a:r>
            <a:r>
              <a:rPr lang="en-US" sz="2400" b="1" dirty="0">
                <a:solidFill>
                  <a:srgbClr val="FF0000"/>
                </a:solidFill>
              </a:rPr>
              <a:t>APA stands for American Psychological Association. </a:t>
            </a:r>
            <a:r>
              <a:rPr lang="en-US" dirty="0"/>
              <a:t>The Association outlines the style in the Publication manual of the American Psychological Association [APA] (6th ed.). </a:t>
            </a:r>
            <a:endParaRPr lang="en-IN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5CBF538-97B4-E934-0989-CE40F793BFF1}"/>
              </a:ext>
            </a:extLst>
          </p:cNvPr>
          <p:cNvSpPr txBox="1"/>
          <p:nvPr/>
        </p:nvSpPr>
        <p:spPr>
          <a:xfrm>
            <a:off x="685800" y="2356922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dirty="0">
                <a:highlight>
                  <a:srgbClr val="FFFF00"/>
                </a:highlight>
              </a:rPr>
              <a:t>Why reference?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B15F75D-7B7F-75A8-DDCC-9F6F3804118F}"/>
              </a:ext>
            </a:extLst>
          </p:cNvPr>
          <p:cNvSpPr txBox="1"/>
          <p:nvPr/>
        </p:nvSpPr>
        <p:spPr>
          <a:xfrm>
            <a:off x="604157" y="2927444"/>
            <a:ext cx="1098368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Bookman Old Style" panose="02050604050505020204" pitchFamily="18" charset="0"/>
              </a:rPr>
              <a:t>It is important (morally &amp; legally) to acknowledge someone else’s ideas or words you have used. Academic writing encourages paraphrasing information you have researched and read. Paraphrasing means re-wording something you have read in to your own words. If you use someone else’s words or work and fail to acknowledge them – you may be accused of plagiarism and infringing copyright. </a:t>
            </a:r>
          </a:p>
          <a:p>
            <a:endParaRPr lang="en-US" sz="2000" dirty="0">
              <a:latin typeface="Bookman Old Style" panose="0205060405050502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Bookman Old Style" panose="02050604050505020204" pitchFamily="18" charset="0"/>
              </a:rPr>
              <a:t>Referencing correctly enables the marker or reader of your assignment to locate the source of the information. They can verify the information or read further on the topic. </a:t>
            </a:r>
            <a:endParaRPr lang="en-IN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648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546208-861D-A3B9-013A-5E0BBDA7D1AE}"/>
              </a:ext>
            </a:extLst>
          </p:cNvPr>
          <p:cNvSpPr txBox="1"/>
          <p:nvPr/>
        </p:nvSpPr>
        <p:spPr>
          <a:xfrm>
            <a:off x="685802" y="1290474"/>
            <a:ext cx="10254342" cy="37683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N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Journal Article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Two Authors: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Sekertekin</a:t>
            </a:r>
            <a:r>
              <a:rPr lang="en-IN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, A., &amp; </a:t>
            </a:r>
            <a:r>
              <a:rPr lang="en-IN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Bonafoni</a:t>
            </a:r>
            <a:r>
              <a:rPr lang="en-IN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, S. (2020). Sensitivity Analysis and Validation of Daytime and </a:t>
            </a:r>
            <a:r>
              <a:rPr lang="en-IN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Nighttime</a:t>
            </a:r>
            <a:r>
              <a:rPr lang="en-IN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 Land Surface Temperature Retrievals from Landsat 8 Using Different Algorithms and Emissivity Models. </a:t>
            </a:r>
            <a:r>
              <a:rPr lang="en-IN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Remote Sensing</a:t>
            </a:r>
            <a:r>
              <a:rPr lang="en-IN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, 12, 2776: 1 – 27. Doi:10.3390/rs12172776 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 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Surname, First letter of Name., &amp; Surname, First letter of Name. (Year of Publication). Title of the research. </a:t>
            </a:r>
            <a:r>
              <a:rPr lang="en-IN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Journal Name (in Italic)</a:t>
            </a:r>
            <a:r>
              <a:rPr lang="en-IN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, Volume (Issue), page no (20 – 31). DOI number or any link of the research. 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606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182090B-17A5-A047-5931-0F193507963A}"/>
              </a:ext>
            </a:extLst>
          </p:cNvPr>
          <p:cNvSpPr txBox="1"/>
          <p:nvPr/>
        </p:nvSpPr>
        <p:spPr>
          <a:xfrm>
            <a:off x="1153886" y="1933251"/>
            <a:ext cx="9699171" cy="30604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More than two authors: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Mondal, A.K., </a:t>
            </a:r>
            <a:r>
              <a:rPr lang="en-IN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Bairagya</a:t>
            </a:r>
            <a:r>
              <a:rPr lang="en-IN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, S.D., </a:t>
            </a:r>
            <a:r>
              <a:rPr lang="en-IN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Rahaman</a:t>
            </a:r>
            <a:r>
              <a:rPr lang="en-IN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, S.O., Ghosh, S., &amp; Khatun, N. (2018). Socio-economic study of Pelling, Sikkim. </a:t>
            </a:r>
            <a:r>
              <a:rPr lang="en-IN" sz="2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Journal of Environmental Management</a:t>
            </a:r>
            <a:r>
              <a:rPr lang="en-IN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, 5(1): 36 – 47. 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IN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Single Author: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Khatun, A. (2016). Geographical Study of Birbhum District. </a:t>
            </a:r>
            <a:r>
              <a:rPr lang="en-IN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Ecology and Environment</a:t>
            </a:r>
            <a:r>
              <a:rPr lang="en-IN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, 5(2), 12-17. 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73E922-AED4-35F6-4DC7-F9071C70DAD7}"/>
              </a:ext>
            </a:extLst>
          </p:cNvPr>
          <p:cNvSpPr txBox="1"/>
          <p:nvPr/>
        </p:nvSpPr>
        <p:spPr>
          <a:xfrm>
            <a:off x="2775857" y="664630"/>
            <a:ext cx="6096000" cy="556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N" sz="2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Journal Article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67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5965608-B64A-59EE-56DC-AD28D4410C44}"/>
              </a:ext>
            </a:extLst>
          </p:cNvPr>
          <p:cNvSpPr txBox="1"/>
          <p:nvPr/>
        </p:nvSpPr>
        <p:spPr>
          <a:xfrm>
            <a:off x="1001486" y="1382485"/>
            <a:ext cx="9906000" cy="38715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Author Name: Alexander R. O'Neill</a:t>
            </a: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Title:</a:t>
            </a:r>
            <a:r>
              <a:rPr lang="en-IN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 </a:t>
            </a:r>
            <a:r>
              <a:rPr lang="en-IN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Evaluating high-altitude Ramsar wetlands in the Eastern Himalayas</a:t>
            </a: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Journal Name: </a:t>
            </a:r>
            <a:r>
              <a:rPr lang="en-IN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Global Ecology and Conservation</a:t>
            </a: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Year: 2019</a:t>
            </a: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Vol.: 20</a:t>
            </a: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Article No.: e00715</a:t>
            </a: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Page No: 1 – 19.</a:t>
            </a: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000" dirty="0">
                <a:effectLst/>
                <a:latin typeface="AdvOT863180fb"/>
                <a:ea typeface="Calibri" panose="020F0502020204030204" pitchFamily="34" charset="0"/>
                <a:cs typeface="AdvOT863180fb"/>
              </a:rPr>
              <a:t>Doi: </a:t>
            </a:r>
            <a:r>
              <a:rPr lang="en-IN" sz="2000" u="sng" dirty="0">
                <a:solidFill>
                  <a:srgbClr val="0000FF"/>
                </a:solidFill>
                <a:effectLst/>
                <a:latin typeface="AdvOT863180fb"/>
                <a:ea typeface="Calibri" panose="020F0502020204030204" pitchFamily="34" charset="0"/>
                <a:cs typeface="AdvOT863180fb"/>
                <a:hlinkClick r:id="rId2"/>
              </a:rPr>
              <a:t>https://doi.org/10.1016/j.gecco.2019.e00715</a:t>
            </a:r>
            <a:r>
              <a:rPr lang="en-IN" sz="2000" dirty="0">
                <a:effectLst/>
                <a:latin typeface="AdvOT863180fb"/>
                <a:ea typeface="Calibri" panose="020F0502020204030204" pitchFamily="34" charset="0"/>
                <a:cs typeface="AdvOT863180fb"/>
              </a:rPr>
              <a:t> </a:t>
            </a: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7321E-7F68-89CF-6B0C-98E626ECE506}"/>
              </a:ext>
            </a:extLst>
          </p:cNvPr>
          <p:cNvSpPr txBox="1"/>
          <p:nvPr/>
        </p:nvSpPr>
        <p:spPr>
          <a:xfrm>
            <a:off x="2830285" y="554358"/>
            <a:ext cx="6096000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N" sz="2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Example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1F5698-18BA-4190-1A66-E8172F92928F}"/>
              </a:ext>
            </a:extLst>
          </p:cNvPr>
          <p:cNvSpPr txBox="1"/>
          <p:nvPr/>
        </p:nvSpPr>
        <p:spPr>
          <a:xfrm>
            <a:off x="838199" y="5439715"/>
            <a:ext cx="10940143" cy="744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1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O'Neill, A. R. (2019). </a:t>
            </a:r>
            <a:r>
              <a:rPr lang="en-IN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Evaluating high-altitude Ramsar wetlands in the Eastern Himalayas. </a:t>
            </a:r>
            <a:r>
              <a:rPr lang="en-IN" sz="1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Global Ecology and Conservation</a:t>
            </a:r>
            <a:r>
              <a:rPr lang="en-IN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, 20, e00715, 1 – 19. </a:t>
            </a:r>
            <a:r>
              <a:rPr kumimoji="0" lang="en-IN" sz="2000" b="0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dvOT863180fb"/>
                <a:ea typeface="Calibri" panose="020F0502020204030204" pitchFamily="34" charset="0"/>
                <a:cs typeface="AdvOT863180fb"/>
                <a:hlinkClick r:id="rId2"/>
              </a:rPr>
              <a:t>https://doi.org/10.1016/j.gecco.2019.e00715</a:t>
            </a: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vOT863180fb"/>
                <a:ea typeface="Calibri" panose="020F0502020204030204" pitchFamily="34" charset="0"/>
                <a:cs typeface="AdvOT863180fb"/>
              </a:rPr>
              <a:t> 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199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11326CC-2EC4-DB10-D2C6-8FE4D32B5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688" y="1537282"/>
            <a:ext cx="1025697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Reference: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Census of India. (2011). 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District census handbook of Birbhum District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New Delhi, India: Author. 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Citation: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0504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(Census of India, 2011).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743C2969-7580-E368-16BE-4F5341BAE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6858" y="4542475"/>
            <a:ext cx="4778828" cy="96949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Singh, S. (2015).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Geomorphology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.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Prayag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Book House, Allahabad, India, pp. 70 – 85.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Citation: (Singh, 2015)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7DDD75-1469-5914-0E44-30CD2D555457}"/>
              </a:ext>
            </a:extLst>
          </p:cNvPr>
          <p:cNvSpPr txBox="1"/>
          <p:nvPr/>
        </p:nvSpPr>
        <p:spPr>
          <a:xfrm>
            <a:off x="2079171" y="4211615"/>
            <a:ext cx="4778829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Author Name: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Savindra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Singh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Book: Geomorphology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Publisher: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Prayag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Book House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Place: Allahabad, India.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Year: 2015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Page no: </a:t>
            </a:r>
            <a:r>
              <a:rPr lang="en-IN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70 – 85.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DABA0D-05C3-FB12-1BA2-DB7225FBE248}"/>
              </a:ext>
            </a:extLst>
          </p:cNvPr>
          <p:cNvSpPr txBox="1"/>
          <p:nvPr/>
        </p:nvSpPr>
        <p:spPr>
          <a:xfrm>
            <a:off x="4985657" y="578803"/>
            <a:ext cx="20900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Book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28165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5C72612-F1B1-4ED7-72B6-56BC7B275D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696" y="1115528"/>
            <a:ext cx="10734390" cy="49042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97AA1B2-E1AE-2DAF-5DD6-9F343B663194}"/>
              </a:ext>
            </a:extLst>
          </p:cNvPr>
          <p:cNvSpPr txBox="1"/>
          <p:nvPr/>
        </p:nvSpPr>
        <p:spPr>
          <a:xfrm>
            <a:off x="5138056" y="376535"/>
            <a:ext cx="20900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Book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95049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938537A-F97E-81BD-8C9D-5C3DF5228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714" y="436602"/>
            <a:ext cx="10983685" cy="5978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852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5780802-84B7-71A5-274D-EB257C8AD0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56" y="167358"/>
            <a:ext cx="8694830" cy="599257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81A04CC-9AC1-C7B4-3005-15D4DBE63572}"/>
              </a:ext>
            </a:extLst>
          </p:cNvPr>
          <p:cNvSpPr txBox="1"/>
          <p:nvPr/>
        </p:nvSpPr>
        <p:spPr>
          <a:xfrm>
            <a:off x="7336971" y="6159930"/>
            <a:ext cx="4539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>
                <a:hlinkClick r:id="rId3"/>
              </a:rPr>
              <a:t>http://aut.ac.nz.libguides.com/APA6th</a:t>
            </a:r>
            <a:r>
              <a:rPr lang="en-US" dirty="0"/>
              <a:t>  </a:t>
            </a:r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BE2D47-8B18-BED8-E46D-86EA87945ECA}"/>
              </a:ext>
            </a:extLst>
          </p:cNvPr>
          <p:cNvSpPr txBox="1"/>
          <p:nvPr/>
        </p:nvSpPr>
        <p:spPr>
          <a:xfrm>
            <a:off x="10178143" y="5323114"/>
            <a:ext cx="1698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…continued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65388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595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AdvOT863180fb</vt:lpstr>
      <vt:lpstr>Arial</vt:lpstr>
      <vt:lpstr>Bookman Old Style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manab.geo2010@gmail.com</dc:creator>
  <cp:lastModifiedBy>manab.geo2010@gmail.com</cp:lastModifiedBy>
  <cp:revision>16</cp:revision>
  <dcterms:created xsi:type="dcterms:W3CDTF">2023-01-09T07:04:28Z</dcterms:created>
  <dcterms:modified xsi:type="dcterms:W3CDTF">2023-01-09T07:30:18Z</dcterms:modified>
</cp:coreProperties>
</file>