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72A3-E4F6-4806-99CB-12B2F5F1E1B9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8322E-350B-47A2-A8AF-469054730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s://en.wikipedia.org/wiki/Nagananda" TargetMode="External"/><Relationship Id="rId7" Type="http://schemas.openxmlformats.org/officeDocument/2006/relationships/hyperlink" Target="https://en.wikipedia.org/wiki/Shaivism" TargetMode="External"/><Relationship Id="rId2" Type="http://schemas.openxmlformats.org/officeDocument/2006/relationships/hyperlink" Target="https://en.wikipedia.org/wiki/Ratnavali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n.wikipedia.org/wiki/Buddhism" TargetMode="External"/><Relationship Id="rId5" Type="http://schemas.openxmlformats.org/officeDocument/2006/relationships/hyperlink" Target="https://en.wikipedia.org/wiki/Surya" TargetMode="External"/><Relationship Id="rId4" Type="http://schemas.openxmlformats.org/officeDocument/2006/relationships/hyperlink" Target="https://en.wikipedia.org/wiki/Priyadarsika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hanesar" TargetMode="External"/><Relationship Id="rId3" Type="http://schemas.openxmlformats.org/officeDocument/2006/relationships/hyperlink" Target="https://en.wikipedia.org/wiki/North_India" TargetMode="External"/><Relationship Id="rId7" Type="http://schemas.openxmlformats.org/officeDocument/2006/relationships/hyperlink" Target="https://en.wikipedia.org/wiki/Rajyavardhana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n.wikipedia.org/wiki/Alchon_Huns" TargetMode="External"/><Relationship Id="rId5" Type="http://schemas.openxmlformats.org/officeDocument/2006/relationships/hyperlink" Target="https://en.wikipedia.org/wiki/Prabhakarvardhana" TargetMode="External"/><Relationship Id="rId4" Type="http://schemas.openxmlformats.org/officeDocument/2006/relationships/hyperlink" Target="https://en.wikipedia.org/wiki/Vardhana_dynast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armada_River" TargetMode="External"/><Relationship Id="rId2" Type="http://schemas.openxmlformats.org/officeDocument/2006/relationships/hyperlink" Target="https://en.wikipedia.org/wiki/Kamarupa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s://en.wikipedia.org/wiki/Kannauj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alukya_dynasty" TargetMode="External"/><Relationship Id="rId2" Type="http://schemas.openxmlformats.org/officeDocument/2006/relationships/hyperlink" Target="https://en.wikipedia.org/wiki/Pulakeshin_II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arshacharita" TargetMode="External"/><Relationship Id="rId2" Type="http://schemas.openxmlformats.org/officeDocument/2006/relationships/hyperlink" Target="https://en.wikipedia.org/wiki/Xuanzan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hyperlink" Target="https://en.wikipedia.org/wiki/Banabhatt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Xuanzan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en.wikipedia.org/wiki/Shiladity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engal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s://en.wikipedia.org/wiki/Shashanka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jpeg"/><Relationship Id="rId5" Type="http://schemas.openxmlformats.org/officeDocument/2006/relationships/hyperlink" Target="https://en.wikipedia.org/wiki/Malwa" TargetMode="External"/><Relationship Id="rId4" Type="http://schemas.openxmlformats.org/officeDocument/2006/relationships/hyperlink" Target="https://en.wikipedia.org/wiki/Magadh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HARSHAVARDHANA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SEM-II</a:t>
            </a:r>
          </a:p>
          <a:p>
            <a:r>
              <a:rPr lang="en-US" dirty="0" smtClean="0"/>
              <a:t>CC-III</a:t>
            </a:r>
          </a:p>
          <a:p>
            <a:r>
              <a:rPr lang="en-US" dirty="0" smtClean="0"/>
              <a:t>TAPASI MAITRA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"King </a:t>
            </a:r>
            <a:r>
              <a:rPr lang="en-US" dirty="0" err="1">
                <a:solidFill>
                  <a:srgbClr val="C00000"/>
                </a:solidFill>
              </a:rPr>
              <a:t>Harsha</a:t>
            </a:r>
            <a:r>
              <a:rPr lang="en-US" dirty="0">
                <a:solidFill>
                  <a:srgbClr val="C00000"/>
                </a:solidFill>
              </a:rPr>
              <a:t> pays homage to Buddha", a 20th-century artist's imagination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solidFill>
                  <a:srgbClr val="006600"/>
                </a:solidFill>
              </a:rPr>
              <a:t>Harsha</a:t>
            </a:r>
            <a:r>
              <a:rPr lang="en-US" sz="2000" dirty="0">
                <a:solidFill>
                  <a:srgbClr val="006600"/>
                </a:solidFill>
              </a:rPr>
              <a:t> is widely believed to be the author of three Sanskrit plays </a:t>
            </a:r>
            <a:r>
              <a:rPr lang="en-US" sz="2000" dirty="0" err="1">
                <a:solidFill>
                  <a:srgbClr val="006600"/>
                </a:solidFill>
                <a:hlinkClick r:id="rId2" tooltip="Ratnavali"/>
              </a:rPr>
              <a:t>Ratnavali</a:t>
            </a:r>
            <a:r>
              <a:rPr lang="en-US" sz="2000" dirty="0">
                <a:solidFill>
                  <a:srgbClr val="006600"/>
                </a:solidFill>
              </a:rPr>
              <a:t>, </a:t>
            </a:r>
            <a:r>
              <a:rPr lang="en-US" sz="2000" dirty="0" err="1">
                <a:solidFill>
                  <a:srgbClr val="006600"/>
                </a:solidFill>
                <a:hlinkClick r:id="rId3" tooltip="Nagananda"/>
              </a:rPr>
              <a:t>Nagananda</a:t>
            </a:r>
            <a:r>
              <a:rPr lang="en-US" sz="2000" dirty="0">
                <a:solidFill>
                  <a:srgbClr val="006600"/>
                </a:solidFill>
              </a:rPr>
              <a:t> and </a:t>
            </a:r>
            <a:r>
              <a:rPr lang="en-US" sz="2000" dirty="0" err="1" smtClean="0">
                <a:solidFill>
                  <a:srgbClr val="006600"/>
                </a:solidFill>
                <a:hlinkClick r:id="rId4" tooltip="Priyadarsika"/>
              </a:rPr>
              <a:t>Priyadarsika</a:t>
            </a:r>
            <a:endParaRPr lang="en-US" sz="2000" dirty="0" smtClean="0">
              <a:solidFill>
                <a:srgbClr val="006600"/>
              </a:solidFill>
            </a:endParaRPr>
          </a:p>
          <a:p>
            <a:endParaRPr lang="en-US" sz="2000" dirty="0">
              <a:solidFill>
                <a:srgbClr val="006600"/>
              </a:solidFill>
            </a:endParaRPr>
          </a:p>
          <a:p>
            <a:r>
              <a:rPr lang="en-US" sz="2000" dirty="0">
                <a:solidFill>
                  <a:srgbClr val="006600"/>
                </a:solidFill>
              </a:rPr>
              <a:t> His seals describe his ancestors as </a:t>
            </a:r>
            <a:r>
              <a:rPr lang="en-US" sz="2000" dirty="0">
                <a:solidFill>
                  <a:srgbClr val="006600"/>
                </a:solidFill>
                <a:hlinkClick r:id="rId5" tooltip="Surya"/>
              </a:rPr>
              <a:t>sun</a:t>
            </a:r>
            <a:r>
              <a:rPr lang="en-US" sz="2000" dirty="0">
                <a:solidFill>
                  <a:srgbClr val="006600"/>
                </a:solidFill>
              </a:rPr>
              <a:t>-worshippers, his elder brother as a </a:t>
            </a:r>
            <a:r>
              <a:rPr lang="en-US" sz="2000" dirty="0">
                <a:solidFill>
                  <a:srgbClr val="006600"/>
                </a:solidFill>
                <a:hlinkClick r:id="rId6" tooltip="Buddhism"/>
              </a:rPr>
              <a:t>Buddhist</a:t>
            </a:r>
            <a:r>
              <a:rPr lang="en-US" sz="2000" dirty="0">
                <a:solidFill>
                  <a:srgbClr val="006600"/>
                </a:solidFill>
              </a:rPr>
              <a:t>, and himself as a </a:t>
            </a:r>
            <a:r>
              <a:rPr lang="en-US" sz="2000" dirty="0" err="1">
                <a:solidFill>
                  <a:srgbClr val="006600"/>
                </a:solidFill>
                <a:hlinkClick r:id="rId7" tooltip="Shaivism"/>
              </a:rPr>
              <a:t>Shaivite</a:t>
            </a:r>
            <a:r>
              <a:rPr lang="en-US" sz="2000" dirty="0">
                <a:solidFill>
                  <a:srgbClr val="006600"/>
                </a:solidFill>
              </a:rPr>
              <a:t>.</a:t>
            </a:r>
          </a:p>
        </p:txBody>
      </p:sp>
      <p:pic>
        <p:nvPicPr>
          <p:cNvPr id="5" name="Picture 4" descr="220px-King_Harsha_pays_homage_to_Buddha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91000" y="1905000"/>
            <a:ext cx="4191000" cy="4330700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00"/>
                </a:solidFill>
              </a:rPr>
              <a:t>Palace ruins at "Harsh ka </a:t>
            </a:r>
            <a:r>
              <a:rPr lang="en-US" dirty="0" err="1">
                <a:solidFill>
                  <a:srgbClr val="006600"/>
                </a:solidFill>
              </a:rPr>
              <a:t>tila</a:t>
            </a:r>
            <a:r>
              <a:rPr lang="en-US" dirty="0">
                <a:solidFill>
                  <a:srgbClr val="006600"/>
                </a:solidFill>
              </a:rPr>
              <a:t>" mound area spread over 1 km</a:t>
            </a:r>
          </a:p>
        </p:txBody>
      </p:sp>
      <p:pic>
        <p:nvPicPr>
          <p:cNvPr id="5" name="Content Placeholder 4" descr="Palace_ruins_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0" y="1752600"/>
            <a:ext cx="6858000" cy="4876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_Nalanda_University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914400"/>
            <a:ext cx="6477000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57800" y="1676400"/>
            <a:ext cx="3657600" cy="4419600"/>
          </a:xfrm>
        </p:spPr>
      </p:pic>
      <p:pic>
        <p:nvPicPr>
          <p:cNvPr id="7" name="Content Placeholder 6" descr="download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076324" y="1600200"/>
            <a:ext cx="3419475" cy="4419599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images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76312" y="1905000"/>
            <a:ext cx="3671888" cy="3809999"/>
          </a:xfrm>
        </p:spPr>
      </p:pic>
      <p:pic>
        <p:nvPicPr>
          <p:cNvPr id="6" name="Content Placeholder 5" descr="image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57812" y="1447800"/>
            <a:ext cx="3405188" cy="44196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C0066"/>
                </a:solidFill>
              </a:rPr>
              <a:t>THANKS</a:t>
            </a:r>
            <a:endParaRPr lang="en-US" sz="6000" dirty="0">
              <a:solidFill>
                <a:srgbClr val="CC006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 descr="Literary_Achievement_of_Harsha_Vardha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3214" b="23214"/>
          <a:stretch>
            <a:fillRect/>
          </a:stretch>
        </p:blipFill>
        <p:spPr>
          <a:xfrm>
            <a:off x="1792288" y="152400"/>
            <a:ext cx="5486400" cy="525779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4800" dirty="0" smtClean="0">
                <a:solidFill>
                  <a:srgbClr val="00B0F0"/>
                </a:solidFill>
              </a:rPr>
              <a:t>                </a:t>
            </a:r>
            <a:r>
              <a:rPr lang="en-US" sz="4800" dirty="0" err="1" smtClean="0">
                <a:solidFill>
                  <a:srgbClr val="00B0F0"/>
                </a:solidFill>
              </a:rPr>
              <a:t>Harsha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arsha-vardhana-2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7841" y="228600"/>
            <a:ext cx="6028318" cy="6477000"/>
          </a:xfr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3008313" cy="116205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Harsha</a:t>
            </a:r>
            <a:r>
              <a:rPr lang="en-US" i="1" dirty="0" err="1" smtClean="0">
                <a:solidFill>
                  <a:schemeClr val="bg2">
                    <a:lumMod val="10000"/>
                  </a:schemeClr>
                </a:solidFill>
              </a:rPr>
              <a:t>Maharajadhiraja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Content Placeholder 4" descr="250px-Brahma_Sarov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2400" y="533400"/>
            <a:ext cx="3962400" cy="39624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1800" b="1" dirty="0" err="1">
                <a:solidFill>
                  <a:srgbClr val="C00000"/>
                </a:solidFill>
              </a:rPr>
              <a:t>Harsha</a:t>
            </a:r>
            <a:r>
              <a:rPr lang="en-US" sz="1800" dirty="0">
                <a:solidFill>
                  <a:srgbClr val="C00000"/>
                </a:solidFill>
              </a:rPr>
              <a:t> </a:t>
            </a:r>
            <a:r>
              <a:rPr lang="en-US" sz="1800" dirty="0" smtClean="0">
                <a:solidFill>
                  <a:srgbClr val="C00000"/>
                </a:solidFill>
              </a:rPr>
              <a:t>also </a:t>
            </a:r>
            <a:r>
              <a:rPr lang="en-US" sz="1800" dirty="0" err="1" smtClean="0">
                <a:solidFill>
                  <a:srgbClr val="C00000"/>
                </a:solidFill>
              </a:rPr>
              <a:t>knownas</a:t>
            </a:r>
            <a:r>
              <a:rPr lang="en-US" sz="1800" dirty="0">
                <a:solidFill>
                  <a:srgbClr val="C00000"/>
                </a:solidFill>
              </a:rPr>
              <a:t> </a:t>
            </a:r>
            <a:r>
              <a:rPr lang="en-US" sz="1800" b="1" dirty="0" err="1">
                <a:solidFill>
                  <a:srgbClr val="C00000"/>
                </a:solidFill>
              </a:rPr>
              <a:t>Harshavardhana</a:t>
            </a:r>
            <a:r>
              <a:rPr lang="en-US" sz="1800" dirty="0">
                <a:solidFill>
                  <a:srgbClr val="C00000"/>
                </a:solidFill>
              </a:rPr>
              <a:t>, was an Indian emperor who ruled </a:t>
            </a:r>
            <a:r>
              <a:rPr lang="en-US" sz="1800" dirty="0">
                <a:solidFill>
                  <a:srgbClr val="C00000"/>
                </a:solidFill>
                <a:hlinkClick r:id="rId3" tooltip="North India"/>
              </a:rPr>
              <a:t>North India</a:t>
            </a:r>
            <a:r>
              <a:rPr lang="en-US" sz="1800" dirty="0">
                <a:solidFill>
                  <a:srgbClr val="C00000"/>
                </a:solidFill>
              </a:rPr>
              <a:t> from 606 to 647 CE</a:t>
            </a:r>
            <a:r>
              <a:rPr lang="en-US" sz="1800" dirty="0" smtClean="0">
                <a:solidFill>
                  <a:srgbClr val="C00000"/>
                </a:solidFill>
              </a:rPr>
              <a:t>.</a:t>
            </a:r>
          </a:p>
          <a:p>
            <a:endParaRPr lang="en-US" sz="1800" dirty="0" smtClean="0">
              <a:solidFill>
                <a:srgbClr val="C00000"/>
              </a:solidFill>
            </a:endParaRPr>
          </a:p>
          <a:p>
            <a:r>
              <a:rPr lang="en-US" sz="1800" dirty="0">
                <a:solidFill>
                  <a:srgbClr val="C00000"/>
                </a:solidFill>
              </a:rPr>
              <a:t> He was a member of the </a:t>
            </a:r>
            <a:r>
              <a:rPr lang="en-US" sz="1800" dirty="0" err="1">
                <a:solidFill>
                  <a:srgbClr val="C00000"/>
                </a:solidFill>
                <a:hlinkClick r:id="rId4" tooltip="Vardhana dynasty"/>
              </a:rPr>
              <a:t>Vardhana</a:t>
            </a:r>
            <a:r>
              <a:rPr lang="en-US" sz="1800" dirty="0">
                <a:solidFill>
                  <a:srgbClr val="C00000"/>
                </a:solidFill>
                <a:hlinkClick r:id="rId4" tooltip="Vardhana dynasty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hlinkClick r:id="rId4" tooltip="Vardhana dynasty"/>
              </a:rPr>
              <a:t>dynasty</a:t>
            </a:r>
            <a:endParaRPr lang="en-US" sz="1800" dirty="0" smtClean="0">
              <a:solidFill>
                <a:srgbClr val="C00000"/>
              </a:solidFill>
            </a:endParaRPr>
          </a:p>
          <a:p>
            <a:r>
              <a:rPr lang="en-US" sz="1800" dirty="0">
                <a:solidFill>
                  <a:srgbClr val="C00000"/>
                </a:solidFill>
              </a:rPr>
              <a:t> son of </a:t>
            </a:r>
            <a:r>
              <a:rPr lang="en-US" sz="1800" dirty="0" err="1">
                <a:solidFill>
                  <a:srgbClr val="C00000"/>
                </a:solidFill>
                <a:hlinkClick r:id="rId5" tooltip="Prabhakarvardhana"/>
              </a:rPr>
              <a:t>Prabhakarvardhana</a:t>
            </a:r>
            <a:r>
              <a:rPr lang="en-US" sz="1800" dirty="0">
                <a:solidFill>
                  <a:srgbClr val="C00000"/>
                </a:solidFill>
              </a:rPr>
              <a:t> who defeated the </a:t>
            </a:r>
            <a:r>
              <a:rPr lang="en-US" sz="1800" dirty="0" err="1">
                <a:solidFill>
                  <a:srgbClr val="C00000"/>
                </a:solidFill>
                <a:hlinkClick r:id="rId6" tooltip="Alchon Huns"/>
              </a:rPr>
              <a:t>Alchon</a:t>
            </a:r>
            <a:r>
              <a:rPr lang="en-US" sz="1800" dirty="0">
                <a:solidFill>
                  <a:srgbClr val="C00000"/>
                </a:solidFill>
                <a:hlinkClick r:id="rId6" tooltip="Alchon Huns"/>
              </a:rPr>
              <a:t> </a:t>
            </a:r>
            <a:r>
              <a:rPr lang="en-US" sz="1800" dirty="0" err="1">
                <a:solidFill>
                  <a:srgbClr val="C00000"/>
                </a:solidFill>
                <a:hlinkClick r:id="rId6" tooltip="Alchon Huns"/>
              </a:rPr>
              <a:t>Huna</a:t>
            </a:r>
            <a:r>
              <a:rPr lang="en-US" sz="1800" dirty="0">
                <a:solidFill>
                  <a:srgbClr val="C00000"/>
                </a:solidFill>
              </a:rPr>
              <a:t> invaders</a:t>
            </a:r>
            <a:r>
              <a:rPr lang="en-US" sz="1800" dirty="0" smtClean="0">
                <a:solidFill>
                  <a:srgbClr val="C00000"/>
                </a:solidFill>
              </a:rPr>
              <a:t>,</a:t>
            </a:r>
            <a:r>
              <a:rPr lang="en-US" sz="1800" dirty="0">
                <a:solidFill>
                  <a:srgbClr val="C00000"/>
                </a:solidFill>
              </a:rPr>
              <a:t> and the younger brother of </a:t>
            </a:r>
            <a:r>
              <a:rPr lang="en-US" sz="1800" dirty="0" err="1">
                <a:solidFill>
                  <a:srgbClr val="C00000"/>
                </a:solidFill>
                <a:hlinkClick r:id="rId7" tooltip="Rajyavardhana"/>
              </a:rPr>
              <a:t>Rajyavardhana</a:t>
            </a:r>
            <a:r>
              <a:rPr lang="en-US" sz="1800" dirty="0" smtClean="0">
                <a:solidFill>
                  <a:srgbClr val="C00000"/>
                </a:solidFill>
              </a:rPr>
              <a:t>,</a:t>
            </a:r>
            <a:r>
              <a:rPr lang="en-US" sz="1800" dirty="0">
                <a:solidFill>
                  <a:srgbClr val="C00000"/>
                </a:solidFill>
              </a:rPr>
              <a:t> a king of </a:t>
            </a:r>
            <a:r>
              <a:rPr lang="en-US" sz="1800" dirty="0" err="1">
                <a:solidFill>
                  <a:srgbClr val="C00000"/>
                </a:solidFill>
                <a:hlinkClick r:id="rId8" tooltip="Thanesar"/>
              </a:rPr>
              <a:t>Thanesar</a:t>
            </a:r>
            <a:r>
              <a:rPr lang="en-US" sz="1800" dirty="0">
                <a:solidFill>
                  <a:srgbClr val="C00000"/>
                </a:solidFill>
              </a:rPr>
              <a:t>, present-day Haryana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Narmada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b="1" dirty="0" err="1" smtClean="0">
                <a:solidFill>
                  <a:srgbClr val="C00000"/>
                </a:solidFill>
              </a:rPr>
              <a:t>Reva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CC0066"/>
                </a:solidFill>
              </a:rPr>
              <a:t>At the height of </a:t>
            </a:r>
            <a:r>
              <a:rPr lang="en-US" sz="2400" dirty="0" err="1">
                <a:solidFill>
                  <a:srgbClr val="CC0066"/>
                </a:solidFill>
              </a:rPr>
              <a:t>Harsha's</a:t>
            </a:r>
            <a:r>
              <a:rPr lang="en-US" sz="2400" dirty="0">
                <a:solidFill>
                  <a:srgbClr val="CC0066"/>
                </a:solidFill>
              </a:rPr>
              <a:t> power, his Empire covered much of North and Northwestern India, extended East till </a:t>
            </a:r>
            <a:r>
              <a:rPr lang="en-US" sz="2400" dirty="0" err="1">
                <a:solidFill>
                  <a:srgbClr val="CC0066"/>
                </a:solidFill>
                <a:hlinkClick r:id="rId2" tooltip="Kamarupa"/>
              </a:rPr>
              <a:t>Kamarupa</a:t>
            </a:r>
            <a:r>
              <a:rPr lang="en-US" sz="2400" dirty="0">
                <a:solidFill>
                  <a:srgbClr val="CC0066"/>
                </a:solidFill>
              </a:rPr>
              <a:t>, and South until </a:t>
            </a:r>
            <a:r>
              <a:rPr lang="en-US" sz="2400" dirty="0">
                <a:solidFill>
                  <a:srgbClr val="CC0066"/>
                </a:solidFill>
                <a:hlinkClick r:id="rId3" tooltip="Narmada River"/>
              </a:rPr>
              <a:t>Narmada River</a:t>
            </a:r>
            <a:r>
              <a:rPr lang="en-US" sz="2400" dirty="0">
                <a:solidFill>
                  <a:srgbClr val="CC0066"/>
                </a:solidFill>
              </a:rPr>
              <a:t>; and eventually made </a:t>
            </a:r>
            <a:r>
              <a:rPr lang="en-US" sz="2400" dirty="0" err="1">
                <a:solidFill>
                  <a:srgbClr val="CC0066"/>
                </a:solidFill>
                <a:hlinkClick r:id="rId4" tooltip="Kannauj"/>
              </a:rPr>
              <a:t>Kannauj</a:t>
            </a:r>
            <a:endParaRPr lang="en-US" sz="2400" dirty="0">
              <a:solidFill>
                <a:srgbClr val="CC0066"/>
              </a:solidFill>
            </a:endParaRPr>
          </a:p>
        </p:txBody>
      </p:sp>
      <p:pic>
        <p:nvPicPr>
          <p:cNvPr id="5" name="Picture 4" descr="250px-JhansiGha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7400" y="457200"/>
            <a:ext cx="2381250" cy="17907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818620" y="3244334"/>
            <a:ext cx="1506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C0066"/>
                </a:solidFill>
              </a:rPr>
              <a:t>Uttar Pradesh</a:t>
            </a:r>
            <a:endParaRPr lang="en-US" dirty="0">
              <a:solidFill>
                <a:srgbClr val="CC0066"/>
              </a:solidFill>
            </a:endParaRPr>
          </a:p>
        </p:txBody>
      </p:sp>
      <p:pic>
        <p:nvPicPr>
          <p:cNvPr id="7" name="Picture 6" descr="Panch_Mahal_and_its_garden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5000" y="2743200"/>
            <a:ext cx="2971800" cy="373380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C0066"/>
                </a:solidFill>
              </a:rPr>
              <a:t>Chalukya</a:t>
            </a:r>
            <a:r>
              <a:rPr lang="en-US" dirty="0" smtClean="0">
                <a:solidFill>
                  <a:srgbClr val="CC0066"/>
                </a:solidFill>
              </a:rPr>
              <a:t> dynasty</a:t>
            </a:r>
          </a:p>
          <a:p>
            <a:r>
              <a:rPr lang="en-US" dirty="0" smtClean="0">
                <a:solidFill>
                  <a:srgbClr val="CC0066"/>
                </a:solidFill>
              </a:rPr>
              <a:t>543–753</a:t>
            </a: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Harsha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was defeated by the south Indian Emperor 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hlinkClick r:id="rId2" tooltip="Pulakeshin II"/>
              </a:rPr>
              <a:t>Pulakeshin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linkClick r:id="rId2" tooltip="Pulakeshin II"/>
              </a:rPr>
              <a:t> II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 of the 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hlinkClick r:id="rId3" tooltip="Chalukya dynasty"/>
              </a:rPr>
              <a:t>Chalukya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linkClick r:id="rId3" tooltip="Chalukya dynasty"/>
              </a:rPr>
              <a:t> dynasty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, when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Harsha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tried to expand his Empire into the southern peninsula of India</a:t>
            </a:r>
            <a:r>
              <a:rPr lang="en-US" dirty="0"/>
              <a:t>.</a:t>
            </a:r>
          </a:p>
        </p:txBody>
      </p:sp>
      <p:pic>
        <p:nvPicPr>
          <p:cNvPr id="5" name="Picture 4" descr="250px-Badami-chalukya-empire-map.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1752600"/>
            <a:ext cx="3295650" cy="367665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B050"/>
                </a:solidFill>
              </a:rPr>
              <a:t>Xuanzang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rgbClr val="FF0066"/>
                </a:solidFill>
              </a:rPr>
              <a:t>The Chinese </a:t>
            </a:r>
            <a:r>
              <a:rPr lang="en-US" sz="1800" dirty="0" err="1">
                <a:solidFill>
                  <a:srgbClr val="FF0066"/>
                </a:solidFill>
              </a:rPr>
              <a:t>traveller</a:t>
            </a:r>
            <a:r>
              <a:rPr lang="en-US" sz="1800" dirty="0">
                <a:solidFill>
                  <a:srgbClr val="FF0066"/>
                </a:solidFill>
              </a:rPr>
              <a:t> </a:t>
            </a:r>
            <a:r>
              <a:rPr lang="en-US" sz="1800" dirty="0" err="1">
                <a:solidFill>
                  <a:srgbClr val="FF0066"/>
                </a:solidFill>
                <a:hlinkClick r:id="rId2" tooltip="Xuanzang"/>
              </a:rPr>
              <a:t>Xuanzang</a:t>
            </a:r>
            <a:r>
              <a:rPr lang="en-US" sz="1800" dirty="0">
                <a:solidFill>
                  <a:srgbClr val="FF0066"/>
                </a:solidFill>
              </a:rPr>
              <a:t> visited the court of </a:t>
            </a:r>
            <a:r>
              <a:rPr lang="en-US" sz="1800" dirty="0" err="1">
                <a:solidFill>
                  <a:srgbClr val="FF0066"/>
                </a:solidFill>
              </a:rPr>
              <a:t>Harsha</a:t>
            </a:r>
            <a:r>
              <a:rPr lang="en-US" sz="1800" dirty="0">
                <a:solidFill>
                  <a:srgbClr val="FF0066"/>
                </a:solidFill>
              </a:rPr>
              <a:t> and wrote a very </a:t>
            </a:r>
            <a:r>
              <a:rPr lang="en-US" sz="1800" dirty="0" err="1">
                <a:solidFill>
                  <a:srgbClr val="FF0066"/>
                </a:solidFill>
              </a:rPr>
              <a:t>favourable</a:t>
            </a:r>
            <a:r>
              <a:rPr lang="en-US" sz="1800" dirty="0">
                <a:solidFill>
                  <a:srgbClr val="FF0066"/>
                </a:solidFill>
              </a:rPr>
              <a:t> account of him, praising his justice and generosity</a:t>
            </a:r>
            <a:r>
              <a:rPr lang="en-US" sz="1800" dirty="0" smtClean="0">
                <a:solidFill>
                  <a:srgbClr val="FF0066"/>
                </a:solidFill>
              </a:rPr>
              <a:t>.</a:t>
            </a:r>
          </a:p>
          <a:p>
            <a:endParaRPr lang="en-US" sz="1800" dirty="0">
              <a:solidFill>
                <a:srgbClr val="FF0066"/>
              </a:solidFill>
            </a:endParaRPr>
          </a:p>
          <a:p>
            <a:r>
              <a:rPr lang="en-US" sz="1800" dirty="0">
                <a:solidFill>
                  <a:srgbClr val="FF0066"/>
                </a:solidFill>
              </a:rPr>
              <a:t> His biography </a:t>
            </a:r>
            <a:r>
              <a:rPr lang="en-US" sz="1800" i="1" dirty="0" err="1">
                <a:solidFill>
                  <a:srgbClr val="FF0066"/>
                </a:solidFill>
                <a:hlinkClick r:id="rId3" tooltip="Harshacharita"/>
              </a:rPr>
              <a:t>Harshacharita</a:t>
            </a:r>
            <a:r>
              <a:rPr lang="en-US" sz="1800" dirty="0">
                <a:solidFill>
                  <a:srgbClr val="FF0066"/>
                </a:solidFill>
              </a:rPr>
              <a:t> ("Deeds of </a:t>
            </a:r>
            <a:r>
              <a:rPr lang="en-US" sz="1800" dirty="0" err="1">
                <a:solidFill>
                  <a:srgbClr val="FF0066"/>
                </a:solidFill>
              </a:rPr>
              <a:t>Harsha</a:t>
            </a:r>
            <a:r>
              <a:rPr lang="en-US" sz="1800" dirty="0">
                <a:solidFill>
                  <a:srgbClr val="FF0066"/>
                </a:solidFill>
              </a:rPr>
              <a:t>") written by Sanskrit poet </a:t>
            </a:r>
            <a:r>
              <a:rPr lang="en-US" sz="1800" dirty="0" err="1">
                <a:solidFill>
                  <a:srgbClr val="FF0066"/>
                </a:solidFill>
                <a:hlinkClick r:id="rId4" tooltip="Banabhatta"/>
              </a:rPr>
              <a:t>Banabhatta</a:t>
            </a:r>
            <a:r>
              <a:rPr lang="en-US" sz="1800" dirty="0">
                <a:solidFill>
                  <a:srgbClr val="FF0066"/>
                </a:solidFill>
              </a:rPr>
              <a:t>, describes his association with </a:t>
            </a:r>
            <a:r>
              <a:rPr lang="en-US" sz="1800" dirty="0" err="1">
                <a:solidFill>
                  <a:srgbClr val="FF0066"/>
                </a:solidFill>
              </a:rPr>
              <a:t>Thanesar</a:t>
            </a:r>
            <a:endParaRPr lang="en-US" sz="1800" dirty="0">
              <a:solidFill>
                <a:srgbClr val="FF0066"/>
              </a:solidFill>
            </a:endParaRPr>
          </a:p>
        </p:txBody>
      </p:sp>
      <p:pic>
        <p:nvPicPr>
          <p:cNvPr id="5" name="Picture 4" descr="220px-Xuanzang_w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6800" y="914400"/>
            <a:ext cx="2895600" cy="46863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Maitraka_plate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4952998" y="1524000"/>
            <a:ext cx="3601063" cy="4267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The Chinese traveler </a:t>
            </a:r>
            <a:r>
              <a:rPr lang="en-US" sz="2000" dirty="0" err="1">
                <a:solidFill>
                  <a:srgbClr val="C00000"/>
                </a:solidFill>
                <a:hlinkClick r:id="rId3" tooltip="Xuanzang"/>
              </a:rPr>
              <a:t>Xuanzang</a:t>
            </a:r>
            <a:r>
              <a:rPr lang="en-US" sz="2000" dirty="0">
                <a:solidFill>
                  <a:srgbClr val="C00000"/>
                </a:solidFill>
              </a:rPr>
              <a:t> mentions an emperor named </a:t>
            </a:r>
            <a:r>
              <a:rPr lang="en-US" sz="2000" dirty="0" err="1">
                <a:solidFill>
                  <a:srgbClr val="C00000"/>
                </a:solidFill>
                <a:hlinkClick r:id="rId4" tooltip="Shiladitya"/>
              </a:rPr>
              <a:t>Shiladitya</a:t>
            </a:r>
            <a:r>
              <a:rPr lang="en-US" sz="2000" dirty="0">
                <a:solidFill>
                  <a:srgbClr val="C00000"/>
                </a:solidFill>
              </a:rPr>
              <a:t>, who had been claimed to be </a:t>
            </a:r>
            <a:r>
              <a:rPr lang="en-US" sz="2000" dirty="0" err="1">
                <a:solidFill>
                  <a:srgbClr val="C00000"/>
                </a:solidFill>
              </a:rPr>
              <a:t>Harsha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  <a:r>
              <a:rPr lang="en-US" sz="2000" dirty="0">
                <a:solidFill>
                  <a:srgbClr val="C00000"/>
                </a:solidFill>
              </a:rPr>
              <a:t> </a:t>
            </a:r>
            <a:r>
              <a:rPr lang="en-US" sz="2000" dirty="0" err="1">
                <a:solidFill>
                  <a:srgbClr val="C00000"/>
                </a:solidFill>
              </a:rPr>
              <a:t>Xuanzang</a:t>
            </a:r>
            <a:r>
              <a:rPr lang="en-US" sz="2000" dirty="0">
                <a:solidFill>
                  <a:srgbClr val="C00000"/>
                </a:solidFill>
              </a:rPr>
              <a:t> mentions that this king belonged to "</a:t>
            </a:r>
            <a:r>
              <a:rPr lang="en-US" sz="2000" dirty="0" err="1">
                <a:solidFill>
                  <a:srgbClr val="C00000"/>
                </a:solidFill>
              </a:rPr>
              <a:t>Fei</a:t>
            </a:r>
            <a:r>
              <a:rPr lang="en-US" sz="2000" dirty="0">
                <a:solidFill>
                  <a:srgbClr val="C00000"/>
                </a:solidFill>
              </a:rPr>
              <a:t>-she".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Shashanka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err="1">
                <a:solidFill>
                  <a:srgbClr val="006600"/>
                </a:solidFill>
              </a:rPr>
              <a:t>Malwa</a:t>
            </a:r>
            <a:r>
              <a:rPr lang="en-US" dirty="0" smtClean="0">
                <a:solidFill>
                  <a:srgbClr val="006600"/>
                </a:solidFill>
              </a:rPr>
              <a:t/>
            </a:r>
            <a:br>
              <a:rPr lang="en-US" dirty="0" smtClean="0">
                <a:solidFill>
                  <a:srgbClr val="006600"/>
                </a:solidFill>
              </a:rPr>
            </a:b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600" dirty="0" err="1">
                <a:solidFill>
                  <a:srgbClr val="CC0066"/>
                </a:solidFill>
              </a:rPr>
              <a:t>Rajya</a:t>
            </a:r>
            <a:r>
              <a:rPr lang="en-US" sz="1600" dirty="0">
                <a:solidFill>
                  <a:srgbClr val="CC0066"/>
                </a:solidFill>
              </a:rPr>
              <a:t> </a:t>
            </a:r>
            <a:r>
              <a:rPr lang="en-US" sz="1600" dirty="0" err="1">
                <a:solidFill>
                  <a:srgbClr val="CC0066"/>
                </a:solidFill>
              </a:rPr>
              <a:t>Vardhana's</a:t>
            </a:r>
            <a:r>
              <a:rPr lang="en-US" sz="1600" dirty="0">
                <a:solidFill>
                  <a:srgbClr val="CC0066"/>
                </a:solidFill>
              </a:rPr>
              <a:t> and </a:t>
            </a:r>
            <a:r>
              <a:rPr lang="en-US" sz="1600" dirty="0" err="1">
                <a:solidFill>
                  <a:srgbClr val="CC0066"/>
                </a:solidFill>
              </a:rPr>
              <a:t>Harsha's</a:t>
            </a:r>
            <a:r>
              <a:rPr lang="en-US" sz="1600" dirty="0">
                <a:solidFill>
                  <a:srgbClr val="CC0066"/>
                </a:solidFill>
              </a:rPr>
              <a:t> sister </a:t>
            </a:r>
            <a:r>
              <a:rPr lang="en-US" sz="1600" dirty="0" err="1">
                <a:solidFill>
                  <a:srgbClr val="CC0066"/>
                </a:solidFill>
              </a:rPr>
              <a:t>Rajyashri</a:t>
            </a:r>
            <a:r>
              <a:rPr lang="en-US" sz="1600" dirty="0">
                <a:solidFill>
                  <a:srgbClr val="CC0066"/>
                </a:solidFill>
              </a:rPr>
              <a:t> had been married to the </a:t>
            </a:r>
            <a:r>
              <a:rPr lang="en-US" sz="1600" dirty="0" err="1">
                <a:solidFill>
                  <a:srgbClr val="CC0066"/>
                </a:solidFill>
              </a:rPr>
              <a:t>Maukhari</a:t>
            </a:r>
            <a:r>
              <a:rPr lang="en-US" sz="1600" dirty="0">
                <a:solidFill>
                  <a:srgbClr val="CC0066"/>
                </a:solidFill>
              </a:rPr>
              <a:t> king, </a:t>
            </a:r>
            <a:r>
              <a:rPr lang="en-US" sz="1600" dirty="0" err="1">
                <a:solidFill>
                  <a:srgbClr val="CC0066"/>
                </a:solidFill>
              </a:rPr>
              <a:t>Grahavarman</a:t>
            </a:r>
            <a:r>
              <a:rPr lang="en-US" sz="1600" dirty="0">
                <a:solidFill>
                  <a:srgbClr val="CC0066"/>
                </a:solidFill>
              </a:rPr>
              <a:t>. </a:t>
            </a:r>
            <a:endParaRPr lang="en-US" sz="1600" dirty="0" smtClean="0">
              <a:solidFill>
                <a:srgbClr val="CC0066"/>
              </a:solidFill>
            </a:endParaRPr>
          </a:p>
          <a:p>
            <a:endParaRPr lang="en-US" sz="1600" dirty="0">
              <a:solidFill>
                <a:srgbClr val="CC0066"/>
              </a:solidFill>
            </a:endParaRPr>
          </a:p>
          <a:p>
            <a:r>
              <a:rPr lang="en-US" sz="1600" dirty="0">
                <a:solidFill>
                  <a:srgbClr val="CC0066"/>
                </a:solidFill>
              </a:rPr>
              <a:t> at this moment that </a:t>
            </a:r>
            <a:r>
              <a:rPr lang="en-US" sz="1600" dirty="0" err="1">
                <a:solidFill>
                  <a:srgbClr val="CC0066"/>
                </a:solidFill>
                <a:hlinkClick r:id="rId2" tooltip="Shashanka"/>
              </a:rPr>
              <a:t>Shashanka</a:t>
            </a:r>
            <a:r>
              <a:rPr lang="en-US" sz="1600" dirty="0">
                <a:solidFill>
                  <a:srgbClr val="CC0066"/>
                </a:solidFill>
              </a:rPr>
              <a:t>, king of </a:t>
            </a:r>
            <a:r>
              <a:rPr lang="en-US" sz="1600" dirty="0" err="1">
                <a:solidFill>
                  <a:srgbClr val="CC0066"/>
                </a:solidFill>
              </a:rPr>
              <a:t>Gauda</a:t>
            </a:r>
            <a:r>
              <a:rPr lang="en-US" sz="1600" dirty="0">
                <a:solidFill>
                  <a:srgbClr val="CC0066"/>
                </a:solidFill>
              </a:rPr>
              <a:t> in Eastern </a:t>
            </a:r>
            <a:r>
              <a:rPr lang="en-US" sz="1600" dirty="0">
                <a:solidFill>
                  <a:srgbClr val="CC0066"/>
                </a:solidFill>
                <a:hlinkClick r:id="rId3" tooltip="Bengal"/>
              </a:rPr>
              <a:t>Bengal</a:t>
            </a:r>
            <a:r>
              <a:rPr lang="en-US" sz="1600" dirty="0">
                <a:solidFill>
                  <a:srgbClr val="CC0066"/>
                </a:solidFill>
              </a:rPr>
              <a:t>, entered </a:t>
            </a:r>
            <a:r>
              <a:rPr lang="en-US" sz="1600" dirty="0">
                <a:solidFill>
                  <a:srgbClr val="CC0066"/>
                </a:solidFill>
                <a:hlinkClick r:id="rId4" tooltip="Magadha"/>
              </a:rPr>
              <a:t>Magadha</a:t>
            </a:r>
            <a:r>
              <a:rPr lang="en-US" sz="1600" dirty="0">
                <a:solidFill>
                  <a:srgbClr val="CC0066"/>
                </a:solidFill>
              </a:rPr>
              <a:t> as a friend of </a:t>
            </a:r>
            <a:r>
              <a:rPr lang="en-US" sz="1600" dirty="0" err="1">
                <a:solidFill>
                  <a:srgbClr val="CC0066"/>
                </a:solidFill>
              </a:rPr>
              <a:t>Rajyavardhana</a:t>
            </a:r>
            <a:r>
              <a:rPr lang="en-US" sz="1600" dirty="0">
                <a:solidFill>
                  <a:srgbClr val="CC0066"/>
                </a:solidFill>
              </a:rPr>
              <a:t>, but in secret alliance with the </a:t>
            </a:r>
            <a:r>
              <a:rPr lang="en-US" sz="1600" dirty="0" err="1">
                <a:solidFill>
                  <a:srgbClr val="CC0066"/>
                </a:solidFill>
                <a:hlinkClick r:id="rId5" tooltip="Malwa"/>
              </a:rPr>
              <a:t>Malwa</a:t>
            </a:r>
            <a:r>
              <a:rPr lang="en-US" sz="1600" dirty="0">
                <a:solidFill>
                  <a:srgbClr val="CC0066"/>
                </a:solidFill>
              </a:rPr>
              <a:t> king. Accordingly, </a:t>
            </a:r>
            <a:r>
              <a:rPr lang="en-US" sz="1600" dirty="0" err="1">
                <a:solidFill>
                  <a:srgbClr val="CC0066"/>
                </a:solidFill>
              </a:rPr>
              <a:t>Shashanka</a:t>
            </a:r>
            <a:r>
              <a:rPr lang="en-US" sz="1600" dirty="0">
                <a:solidFill>
                  <a:srgbClr val="CC0066"/>
                </a:solidFill>
              </a:rPr>
              <a:t> treacherously murdered </a:t>
            </a:r>
            <a:r>
              <a:rPr lang="en-US" sz="1600" dirty="0" err="1">
                <a:solidFill>
                  <a:srgbClr val="CC0066"/>
                </a:solidFill>
              </a:rPr>
              <a:t>Rajyavardhana</a:t>
            </a:r>
            <a:r>
              <a:rPr lang="en-US" sz="1600" smtClean="0">
                <a:solidFill>
                  <a:srgbClr val="CC0066"/>
                </a:solidFill>
              </a:rPr>
              <a:t>.</a:t>
            </a:r>
            <a:r>
              <a:rPr lang="en-US" sz="1600" dirty="0">
                <a:solidFill>
                  <a:srgbClr val="CC0066"/>
                </a:solidFill>
              </a:rPr>
              <a:t> On hearing about the murder of his brother, </a:t>
            </a:r>
            <a:r>
              <a:rPr lang="en-US" sz="1600" dirty="0" err="1">
                <a:solidFill>
                  <a:srgbClr val="CC0066"/>
                </a:solidFill>
              </a:rPr>
              <a:t>Harsha</a:t>
            </a:r>
            <a:r>
              <a:rPr lang="en-US" sz="1600" dirty="0">
                <a:solidFill>
                  <a:srgbClr val="CC0066"/>
                </a:solidFill>
              </a:rPr>
              <a:t> resolved at once to march against the treacherous king of </a:t>
            </a:r>
            <a:r>
              <a:rPr lang="en-US" sz="1600" dirty="0" err="1">
                <a:solidFill>
                  <a:srgbClr val="CC0066"/>
                </a:solidFill>
              </a:rPr>
              <a:t>Gauda</a:t>
            </a:r>
            <a:r>
              <a:rPr lang="en-US" sz="1600" dirty="0">
                <a:solidFill>
                  <a:srgbClr val="CC0066"/>
                </a:solidFill>
              </a:rPr>
              <a:t> and killed </a:t>
            </a:r>
            <a:r>
              <a:rPr lang="en-US" sz="1600" dirty="0" err="1">
                <a:solidFill>
                  <a:srgbClr val="CC0066"/>
                </a:solidFill>
              </a:rPr>
              <a:t>Shashanka</a:t>
            </a:r>
            <a:r>
              <a:rPr lang="en-US" sz="1600" dirty="0">
                <a:solidFill>
                  <a:srgbClr val="CC0066"/>
                </a:solidFill>
              </a:rPr>
              <a:t> in a battle. </a:t>
            </a:r>
            <a:r>
              <a:rPr lang="en-US" sz="1600" dirty="0" err="1">
                <a:solidFill>
                  <a:srgbClr val="CC0066"/>
                </a:solidFill>
              </a:rPr>
              <a:t>Harsha</a:t>
            </a:r>
            <a:r>
              <a:rPr lang="en-US" sz="1600" dirty="0">
                <a:solidFill>
                  <a:srgbClr val="CC0066"/>
                </a:solidFill>
              </a:rPr>
              <a:t> ascended the throne at the age of 16.</a:t>
            </a:r>
          </a:p>
        </p:txBody>
      </p:sp>
      <p:pic>
        <p:nvPicPr>
          <p:cNvPr id="5" name="Picture 4" descr="220px-Rohtas_seal_of_Shashanka (1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00" y="228600"/>
            <a:ext cx="2095500" cy="2590800"/>
          </a:xfrm>
          <a:prstGeom prst="rect">
            <a:avLst/>
          </a:prstGeom>
        </p:spPr>
      </p:pic>
      <p:pic>
        <p:nvPicPr>
          <p:cNvPr id="6" name="Picture 5" descr="250px-Mhowcantonment_coolspark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1200" y="3124200"/>
            <a:ext cx="2381250" cy="28956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99</Words>
  <Application>Microsoft Office PowerPoint</Application>
  <PresentationFormat>On-screen Show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HARSHAVARDHANA</vt:lpstr>
      <vt:lpstr>Slide 2</vt:lpstr>
      <vt:lpstr>Slide 3</vt:lpstr>
      <vt:lpstr>HarshaMaharajadhiraja</vt:lpstr>
      <vt:lpstr>Slide 5</vt:lpstr>
      <vt:lpstr>Slide 6</vt:lpstr>
      <vt:lpstr>Slide 7</vt:lpstr>
      <vt:lpstr>Slide 8</vt:lpstr>
      <vt:lpstr>Slide 9</vt:lpstr>
      <vt:lpstr>Slide 10</vt:lpstr>
      <vt:lpstr>Palace ruins at "Harsh ka tila" mound area spread over 1 km</vt:lpstr>
      <vt:lpstr>Slide 12</vt:lpstr>
      <vt:lpstr>Slide 13</vt:lpstr>
      <vt:lpstr>Slide 14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SEMESTER-II HISTORY DEPARTMENT</dc:title>
  <dc:creator>admin</dc:creator>
  <cp:lastModifiedBy>admin</cp:lastModifiedBy>
  <cp:revision>29</cp:revision>
  <dcterms:created xsi:type="dcterms:W3CDTF">2018-12-13T07:16:56Z</dcterms:created>
  <dcterms:modified xsi:type="dcterms:W3CDTF">2022-12-20T05:25:52Z</dcterms:modified>
</cp:coreProperties>
</file>