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4" r:id="rId7"/>
    <p:sldId id="263" r:id="rId8"/>
    <p:sldId id="265" r:id="rId9"/>
    <p:sldId id="266" r:id="rId10"/>
    <p:sldId id="267" r:id="rId11"/>
    <p:sldId id="268" r:id="rId12"/>
    <p:sldId id="269" r:id="rId13"/>
    <p:sldId id="271" r:id="rId14"/>
    <p:sldId id="272" r:id="rId15"/>
    <p:sldId id="273" r:id="rId16"/>
    <p:sldId id="290" r:id="rId17"/>
    <p:sldId id="275" r:id="rId18"/>
    <p:sldId id="277" r:id="rId19"/>
    <p:sldId id="278" r:id="rId20"/>
    <p:sldId id="279" r:id="rId21"/>
    <p:sldId id="280" r:id="rId22"/>
    <p:sldId id="281" r:id="rId23"/>
    <p:sldId id="282" r:id="rId24"/>
    <p:sldId id="285" r:id="rId25"/>
    <p:sldId id="286" r:id="rId26"/>
    <p:sldId id="287" r:id="rId27"/>
    <p:sldId id="288" r:id="rId28"/>
    <p:sldId id="283" r:id="rId29"/>
    <p:sldId id="28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8689" autoAdjust="0"/>
  </p:normalViewPr>
  <p:slideViewPr>
    <p:cSldViewPr>
      <p:cViewPr varScale="1">
        <p:scale>
          <a:sx n="73" d="100"/>
          <a:sy n="73" d="100"/>
        </p:scale>
        <p:origin x="-126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diamon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File:Flag_of_Gurkhaland.sv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Gorkhaland_Territorial_Administration" TargetMode="External"/><Relationship Id="rId3" Type="http://schemas.openxmlformats.org/officeDocument/2006/relationships/hyperlink" Target="https://en.wikipedia.org/wiki/Gorkhaland" TargetMode="External"/><Relationship Id="rId7" Type="http://schemas.openxmlformats.org/officeDocument/2006/relationships/hyperlink" Target="https://en.wikipedia.org/wiki/Darjeeling_district" TargetMode="External"/><Relationship Id="rId2" Type="http://schemas.openxmlformats.org/officeDocument/2006/relationships/hyperlink" Target="https://en.wikipedia.org/wiki/Gorkha_National_Liberation_Front" TargetMode="External"/><Relationship Id="rId1" Type="http://schemas.openxmlformats.org/officeDocument/2006/relationships/slideLayout" Target="../slideLayouts/slideLayout7.xml"/><Relationship Id="rId6" Type="http://schemas.openxmlformats.org/officeDocument/2006/relationships/hyperlink" Target="https://en.wikipedia.org/wiki/Gorkha_Janmukti_Morcha" TargetMode="External"/><Relationship Id="rId5" Type="http://schemas.openxmlformats.org/officeDocument/2006/relationships/hyperlink" Target="https://en.wikipedia.org/wiki/Darjeeling_Gorkha_Hill_Council" TargetMode="External"/><Relationship Id="rId4" Type="http://schemas.openxmlformats.org/officeDocument/2006/relationships/hyperlink" Target="https://en.wikipedia.org/wiki/Nepali_languag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n.wikipedia.org/wiki/File:Darjeeling_Tea_Garden.JPG"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wikipedia.org/wiki/File:Bridge_at_Teesta.jpg"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Shorea_robusta"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Mechi_River" TargetMode="External"/><Relationship Id="rId2" Type="http://schemas.openxmlformats.org/officeDocument/2006/relationships/hyperlink" Target="https://en.wikipedia.org/wiki/Rangeet_River" TargetMode="External"/><Relationship Id="rId1" Type="http://schemas.openxmlformats.org/officeDocument/2006/relationships/slideLayout" Target="../slideLayouts/slideLayout2.xml"/><Relationship Id="rId6" Type="http://schemas.openxmlformats.org/officeDocument/2006/relationships/hyperlink" Target="https://en.wikipedia.org/wiki/Rammam_river" TargetMode="External"/><Relationship Id="rId5" Type="http://schemas.openxmlformats.org/officeDocument/2006/relationships/hyperlink" Target="https://en.wikipedia.org/wiki/Mahananda_River" TargetMode="External"/><Relationship Id="rId4" Type="http://schemas.openxmlformats.org/officeDocument/2006/relationships/hyperlink" Target="https://en.wikipedia.org/wiki/Balason_River"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bbc.co.uk/weather/world/city_guides/results.shtml?tt=TT004930" TargetMode="External"/><Relationship Id="rId2" Type="http://schemas.openxmlformats.org/officeDocument/2006/relationships/hyperlink" Target="https://en.wikipedia.org/wiki/Precipitation"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en.wikipedia.org/wiki/File:Darjeeling_Town_109.jp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Siliguri" TargetMode="External"/><Relationship Id="rId3" Type="http://schemas.openxmlformats.org/officeDocument/2006/relationships/hyperlink" Target="https://en.wikipedia.org/wiki/Himalayas" TargetMode="External"/><Relationship Id="rId7" Type="http://schemas.openxmlformats.org/officeDocument/2006/relationships/hyperlink" Target="https://en.wikipedia.org/wiki/Kurseong" TargetMode="External"/><Relationship Id="rId2" Type="http://schemas.openxmlformats.org/officeDocument/2006/relationships/hyperlink" Target="https://en.wikipedia.org/wiki/West_Bengal" TargetMode="External"/><Relationship Id="rId1" Type="http://schemas.openxmlformats.org/officeDocument/2006/relationships/slideLayout" Target="../slideLayouts/slideLayout2.xml"/><Relationship Id="rId6" Type="http://schemas.openxmlformats.org/officeDocument/2006/relationships/hyperlink" Target="https://en.wikipedia.org/wiki/Darjeeling" TargetMode="External"/><Relationship Id="rId5" Type="http://schemas.openxmlformats.org/officeDocument/2006/relationships/hyperlink" Target="https://en.wikipedia.org/wiki/Darjeeling_tea" TargetMode="External"/><Relationship Id="rId10" Type="http://schemas.openxmlformats.org/officeDocument/2006/relationships/hyperlink" Target="https://en.wikipedia.org/wiki/Kalimpong_district" TargetMode="External"/><Relationship Id="rId4" Type="http://schemas.openxmlformats.org/officeDocument/2006/relationships/hyperlink" Target="https://en.wikipedia.org/wiki/Hill_station" TargetMode="External"/><Relationship Id="rId9" Type="http://schemas.openxmlformats.org/officeDocument/2006/relationships/hyperlink" Target="https://en.wikipedia.org/wiki/Miri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n.wikipedia.org/wiki/File:Kurseong_Station,_Darjeeling_Himalayan_Railway_1031.jpg"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Delimitation_Commission" TargetMode="External"/><Relationship Id="rId2" Type="http://schemas.openxmlformats.org/officeDocument/2006/relationships/hyperlink" Target="https://en.wikipedia.org/wiki/Assembly_constituency" TargetMode="External"/><Relationship Id="rId1" Type="http://schemas.openxmlformats.org/officeDocument/2006/relationships/slideLayout" Target="../slideLayouts/slideLayout7.xml"/><Relationship Id="rId4" Type="http://schemas.openxmlformats.org/officeDocument/2006/relationships/hyperlink" Target="https://en.wikipedia.org/wiki/Delimitation_of_constituencie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en.wikipedia.org/wiki/Scheduled_castes_and_scheduled_tribes" TargetMode="External"/><Relationship Id="rId2" Type="http://schemas.openxmlformats.org/officeDocument/2006/relationships/hyperlink" Target="https://en.wikipedia.org/wiki/Scheduled_Tribes" TargetMode="External"/><Relationship Id="rId1" Type="http://schemas.openxmlformats.org/officeDocument/2006/relationships/slideLayout" Target="../slideLayouts/slideLayout7.xml"/><Relationship Id="rId6" Type="http://schemas.openxmlformats.org/officeDocument/2006/relationships/hyperlink" Target="https://en.wikipedia.org/wiki/Darjeeling_(Lok_Sabha_constituency)" TargetMode="External"/><Relationship Id="rId5" Type="http://schemas.openxmlformats.org/officeDocument/2006/relationships/hyperlink" Target="https://en.wikipedia.org/wiki/North_Dinajpur_district" TargetMode="External"/><Relationship Id="rId4" Type="http://schemas.openxmlformats.org/officeDocument/2006/relationships/hyperlink" Target="https://en.wikipedia.org/wiki/Kalimpong_district"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hyperlink" Target="https://en.wikipedia.org/wiki/Tibetans" TargetMode="External"/><Relationship Id="rId13" Type="http://schemas.openxmlformats.org/officeDocument/2006/relationships/hyperlink" Target="https://en.wikipedia.org/wiki/Santhal_Parganas" TargetMode="External"/><Relationship Id="rId3" Type="http://schemas.openxmlformats.org/officeDocument/2006/relationships/hyperlink" Target="https://en.wikipedia.org/wiki/Limbu_people" TargetMode="External"/><Relationship Id="rId7" Type="http://schemas.openxmlformats.org/officeDocument/2006/relationships/hyperlink" Target="https://en.wikipedia.org/wiki/Bhutias" TargetMode="External"/><Relationship Id="rId12" Type="http://schemas.openxmlformats.org/officeDocument/2006/relationships/hyperlink" Target="https://en.wikipedia.org/wiki/Chota_Nagpur_Plateau" TargetMode="External"/><Relationship Id="rId2" Type="http://schemas.openxmlformats.org/officeDocument/2006/relationships/hyperlink" Target="https://en.wikipedia.org/wiki/Lepcha_people" TargetMode="External"/><Relationship Id="rId1" Type="http://schemas.openxmlformats.org/officeDocument/2006/relationships/slideLayout" Target="../slideLayouts/slideLayout2.xml"/><Relationship Id="rId6" Type="http://schemas.openxmlformats.org/officeDocument/2006/relationships/hyperlink" Target="https://en.wikipedia.org/wiki/Sherpas" TargetMode="External"/><Relationship Id="rId11" Type="http://schemas.openxmlformats.org/officeDocument/2006/relationships/hyperlink" Target="https://en.wikipedia.org/wiki/Adivasi" TargetMode="External"/><Relationship Id="rId5" Type="http://schemas.openxmlformats.org/officeDocument/2006/relationships/hyperlink" Target="https://en.wikipedia.org/wiki/Nepali_language" TargetMode="External"/><Relationship Id="rId10" Type="http://schemas.openxmlformats.org/officeDocument/2006/relationships/hyperlink" Target="https://en.wikipedia.org/wiki/Bengalis" TargetMode="External"/><Relationship Id="rId4" Type="http://schemas.openxmlformats.org/officeDocument/2006/relationships/hyperlink" Target="https://en.wikipedia.org/wiki/Indian_Gorkha" TargetMode="External"/><Relationship Id="rId9" Type="http://schemas.openxmlformats.org/officeDocument/2006/relationships/hyperlink" Target="https://en.wikipedia.org/wiki/Tibet"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en.wikipedia.org/wiki/Bodo_language" TargetMode="External"/><Relationship Id="rId13" Type="http://schemas.openxmlformats.org/officeDocument/2006/relationships/hyperlink" Target="https://en.wikipedia.org/wiki/Khaling_language" TargetMode="External"/><Relationship Id="rId18" Type="http://schemas.openxmlformats.org/officeDocument/2006/relationships/hyperlink" Target="https://en.wikipedia.org/wiki/Sherpa_language" TargetMode="External"/><Relationship Id="rId3" Type="http://schemas.openxmlformats.org/officeDocument/2006/relationships/hyperlink" Target="https://en.wikipedia.org/wiki/Nepali_language" TargetMode="External"/><Relationship Id="rId7" Type="http://schemas.openxmlformats.org/officeDocument/2006/relationships/hyperlink" Target="https://en.wikipedia.org/wiki/Bijori_language" TargetMode="External"/><Relationship Id="rId12" Type="http://schemas.openxmlformats.org/officeDocument/2006/relationships/hyperlink" Target="https://en.wikipedia.org/wiki/Kamta_language" TargetMode="External"/><Relationship Id="rId17" Type="http://schemas.openxmlformats.org/officeDocument/2006/relationships/hyperlink" Target="https://en.wikipedia.org/wiki/Limbu_language" TargetMode="External"/><Relationship Id="rId2" Type="http://schemas.openxmlformats.org/officeDocument/2006/relationships/hyperlink" Target="https://en.wikipedia.org/wiki/Bengali_language" TargetMode="External"/><Relationship Id="rId16" Type="http://schemas.openxmlformats.org/officeDocument/2006/relationships/hyperlink" Target="https://en.wikipedia.org/wiki/Lhomi_language" TargetMode="External"/><Relationship Id="rId20" Type="http://schemas.openxmlformats.org/officeDocument/2006/relationships/hyperlink" Target="https://en.wikipedia.org/wiki/Eastern_Tamang_language" TargetMode="External"/><Relationship Id="rId1" Type="http://schemas.openxmlformats.org/officeDocument/2006/relationships/slideLayout" Target="../slideLayouts/slideLayout2.xml"/><Relationship Id="rId6" Type="http://schemas.openxmlformats.org/officeDocument/2006/relationships/hyperlink" Target="https://en.wikipedia.org/wiki/Bantawa_language" TargetMode="External"/><Relationship Id="rId11" Type="http://schemas.openxmlformats.org/officeDocument/2006/relationships/hyperlink" Target="https://en.wikipedia.org/wiki/Gurung_language" TargetMode="External"/><Relationship Id="rId5" Type="http://schemas.openxmlformats.org/officeDocument/2006/relationships/hyperlink" Target="https://en.wikipedia.org/wiki/Tibetic_languages" TargetMode="External"/><Relationship Id="rId15" Type="http://schemas.openxmlformats.org/officeDocument/2006/relationships/hyperlink" Target="https://en.wikipedia.org/wiki/Lepcha_language" TargetMode="External"/><Relationship Id="rId10" Type="http://schemas.openxmlformats.org/officeDocument/2006/relationships/hyperlink" Target="https://en.wikipedia.org/wiki/Dzongkha" TargetMode="External"/><Relationship Id="rId19" Type="http://schemas.openxmlformats.org/officeDocument/2006/relationships/hyperlink" Target="https://en.wikipedia.org/wiki/Sikkimese_language" TargetMode="External"/><Relationship Id="rId4" Type="http://schemas.openxmlformats.org/officeDocument/2006/relationships/hyperlink" Target="https://en.wikipedia.org/wiki/Darjeeling" TargetMode="External"/><Relationship Id="rId9" Type="http://schemas.openxmlformats.org/officeDocument/2006/relationships/hyperlink" Target="https://en.wikipedia.org/wiki/Chamling_language" TargetMode="External"/><Relationship Id="rId14" Type="http://schemas.openxmlformats.org/officeDocument/2006/relationships/hyperlink" Target="https://en.wikipedia.org/wiki/Kisan_language_(Kurukh)"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en.wikipedia.org/wiki/National_parks" TargetMode="External"/><Relationship Id="rId7" Type="http://schemas.openxmlformats.org/officeDocument/2006/relationships/hyperlink" Target="https://en.wikipedia.org/wiki/Senchal_Wildlife_Sanctuary" TargetMode="External"/><Relationship Id="rId2" Type="http://schemas.openxmlformats.org/officeDocument/2006/relationships/hyperlink" Target="https://en.wikipedia.org/wiki/Singalila_National_Park" TargetMode="External"/><Relationship Id="rId1" Type="http://schemas.openxmlformats.org/officeDocument/2006/relationships/slideLayout" Target="../slideLayouts/slideLayout2.xml"/><Relationship Id="rId6" Type="http://schemas.openxmlformats.org/officeDocument/2006/relationships/hyperlink" Target="https://en.wikipedia.org/wiki/Mahananda_Wildlife_Sanctuary" TargetMode="External"/><Relationship Id="rId5" Type="http://schemas.openxmlformats.org/officeDocument/2006/relationships/hyperlink" Target="https://en.wikipedia.org/wiki/Jore_Pokhri_Wildlife_Sanctuary" TargetMode="External"/><Relationship Id="rId4" Type="http://schemas.openxmlformats.org/officeDocument/2006/relationships/hyperlink" Target="https://en.wikipedia.org/wiki/Wildlife_Sanctuaries_in_India"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en.wikipedia.org/wiki/File:Darjeeling_Himalayan_Railway.jpg"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Gorkhaland_Territorial_Administr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Districts_of_West_Bengal" TargetMode="External"/><Relationship Id="rId3" Type="http://schemas.openxmlformats.org/officeDocument/2006/relationships/hyperlink" Target="https://en.wikipedia.org/wiki/Sikkim" TargetMode="External"/><Relationship Id="rId7" Type="http://schemas.openxmlformats.org/officeDocument/2006/relationships/hyperlink" Target="https://en.wikipedia.org/wiki/Nepal" TargetMode="External"/><Relationship Id="rId2" Type="http://schemas.openxmlformats.org/officeDocument/2006/relationships/hyperlink" Target="https://en.wikipedia.org/wiki/Terai" TargetMode="External"/><Relationship Id="rId1" Type="http://schemas.openxmlformats.org/officeDocument/2006/relationships/slideLayout" Target="../slideLayouts/slideLayout7.xml"/><Relationship Id="rId6" Type="http://schemas.openxmlformats.org/officeDocument/2006/relationships/hyperlink" Target="https://en.wikipedia.org/wiki/Kalimpong_district" TargetMode="External"/><Relationship Id="rId5" Type="http://schemas.openxmlformats.org/officeDocument/2006/relationships/hyperlink" Target="https://en.wikipedia.org/wiki/Bihar" TargetMode="External"/><Relationship Id="rId4" Type="http://schemas.openxmlformats.org/officeDocument/2006/relationships/hyperlink" Target="https://en.wikipedia.org/wiki/Kishanganj_district" TargetMode="External"/><Relationship Id="rId9" Type="http://schemas.openxmlformats.org/officeDocument/2006/relationships/hyperlink" Target="https://en.wikipedia.org/wiki/Dakshin_Dinajpur_distric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n.wikipedia.org/wiki/File:Darjeeling_district.sv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Darjeeling_(Vidhan_Sabha_constituency)" TargetMode="External"/><Relationship Id="rId13" Type="http://schemas.openxmlformats.org/officeDocument/2006/relationships/hyperlink" Target="https://en.wikipedia.org/wiki/Urban_area" TargetMode="External"/><Relationship Id="rId3" Type="http://schemas.openxmlformats.org/officeDocument/2006/relationships/hyperlink" Target="https://en.wikipedia.org/wiki/West_Bengal" TargetMode="External"/><Relationship Id="rId7" Type="http://schemas.openxmlformats.org/officeDocument/2006/relationships/hyperlink" Target="https://en.wikipedia.org/wiki/Darjeeling_(Lok_Sabha_constituency)" TargetMode="External"/><Relationship Id="rId12" Type="http://schemas.openxmlformats.org/officeDocument/2006/relationships/hyperlink" Target="https://en.wikipedia.org/wiki/Phansidewa_(Vidhan_Sabha_constituency)" TargetMode="External"/><Relationship Id="rId17" Type="http://schemas.openxmlformats.org/officeDocument/2006/relationships/hyperlink" Target="https://en.wikipedia.org/wiki/National_Highway_55_(India)" TargetMode="External"/><Relationship Id="rId2" Type="http://schemas.openxmlformats.org/officeDocument/2006/relationships/hyperlink" Target="https://en.wikipedia.org/wiki/States_and_territories_of_India" TargetMode="External"/><Relationship Id="rId16" Type="http://schemas.openxmlformats.org/officeDocument/2006/relationships/hyperlink" Target="https://en.wikipedia.org/wiki/National_Highway_31_(India)" TargetMode="External"/><Relationship Id="rId1" Type="http://schemas.openxmlformats.org/officeDocument/2006/relationships/slideLayout" Target="../slideLayouts/slideLayout7.xml"/><Relationship Id="rId6" Type="http://schemas.openxmlformats.org/officeDocument/2006/relationships/hyperlink" Target="https://en.wikipedia.org/wiki/Lok_Sabha" TargetMode="External"/><Relationship Id="rId11" Type="http://schemas.openxmlformats.org/officeDocument/2006/relationships/hyperlink" Target="https://en.wikipedia.org/wiki/Siliguri_(Vidhan_Sabha_constituency)" TargetMode="External"/><Relationship Id="rId5" Type="http://schemas.openxmlformats.org/officeDocument/2006/relationships/hyperlink" Target="https://en.wikipedia.org/wiki/Darjeeling" TargetMode="External"/><Relationship Id="rId15" Type="http://schemas.openxmlformats.org/officeDocument/2006/relationships/hyperlink" Target="https://en.wikipedia.org/wiki/Indian_road_network" TargetMode="External"/><Relationship Id="rId10" Type="http://schemas.openxmlformats.org/officeDocument/2006/relationships/hyperlink" Target="https://en.wikipedia.org/wiki/Matigara-Naxalbari_(Vidhan_Sabha_constituency)" TargetMode="External"/><Relationship Id="rId4" Type="http://schemas.openxmlformats.org/officeDocument/2006/relationships/hyperlink" Target="https://en.wikipedia.org/wiki/Jalpaiguri_division" TargetMode="External"/><Relationship Id="rId9" Type="http://schemas.openxmlformats.org/officeDocument/2006/relationships/hyperlink" Target="https://en.wikipedia.org/wiki/Kurseong_(Vidhan_Sabha_constituency)" TargetMode="External"/><Relationship Id="rId14" Type="http://schemas.openxmlformats.org/officeDocument/2006/relationships/hyperlink" Target="https://en.wikipedia.org/wiki/Literacy_in_India"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Teesta_River" TargetMode="External"/><Relationship Id="rId3" Type="http://schemas.openxmlformats.org/officeDocument/2006/relationships/hyperlink" Target="https://en.wikipedia.org/wiki/British_East_India_Company" TargetMode="External"/><Relationship Id="rId7" Type="http://schemas.openxmlformats.org/officeDocument/2006/relationships/hyperlink" Target="https://en.wikipedia.org/wiki/Gurkha" TargetMode="External"/><Relationship Id="rId2" Type="http://schemas.openxmlformats.org/officeDocument/2006/relationships/hyperlink" Target="https://en.wikipedia.org/wiki/Sikkim" TargetMode="External"/><Relationship Id="rId1" Type="http://schemas.openxmlformats.org/officeDocument/2006/relationships/slideLayout" Target="../slideLayouts/slideLayout2.xml"/><Relationship Id="rId6" Type="http://schemas.openxmlformats.org/officeDocument/2006/relationships/hyperlink" Target="https://en.wikipedia.org/wiki/Chogyal" TargetMode="External"/><Relationship Id="rId5" Type="http://schemas.openxmlformats.org/officeDocument/2006/relationships/hyperlink" Target="https://en.wikipedia.org/wiki/Bhutan" TargetMode="External"/><Relationship Id="rId4" Type="http://schemas.openxmlformats.org/officeDocument/2006/relationships/hyperlink" Target="https://en.wikipedia.org/wiki/Nepal" TargetMode="External"/><Relationship Id="rId9" Type="http://schemas.openxmlformats.org/officeDocument/2006/relationships/hyperlink" Target="https://en.wikipedia.org/wiki/Terai"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Sugauli_Treaty" TargetMode="External"/><Relationship Id="rId7" Type="http://schemas.openxmlformats.org/officeDocument/2006/relationships/hyperlink" Target="https://en.wikipedia.org/wiki/British_East_India_Company" TargetMode="External"/><Relationship Id="rId2" Type="http://schemas.openxmlformats.org/officeDocument/2006/relationships/hyperlink" Target="https://en.wikipedia.org/wiki/Gurkha_War" TargetMode="External"/><Relationship Id="rId1" Type="http://schemas.openxmlformats.org/officeDocument/2006/relationships/slideLayout" Target="../slideLayouts/slideLayout7.xml"/><Relationship Id="rId6" Type="http://schemas.openxmlformats.org/officeDocument/2006/relationships/hyperlink" Target="https://en.wikipedia.org/wiki/Treaty_of_Titalia" TargetMode="External"/><Relationship Id="rId5" Type="http://schemas.openxmlformats.org/officeDocument/2006/relationships/hyperlink" Target="https://en.wikipedia.org/wiki/Mechi_River" TargetMode="External"/><Relationship Id="rId4" Type="http://schemas.openxmlformats.org/officeDocument/2006/relationships/hyperlink" Target="https://en.wikipedia.org/wiki/Nep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Dooars" TargetMode="External"/><Relationship Id="rId7" Type="http://schemas.openxmlformats.org/officeDocument/2006/relationships/hyperlink" Target="https://en.wikipedia.org/wiki/Independence_of_India" TargetMode="External"/><Relationship Id="rId2" Type="http://schemas.openxmlformats.org/officeDocument/2006/relationships/hyperlink" Target="https://en.wikipedia.org/wiki/Treaty_of_Sinchula" TargetMode="External"/><Relationship Id="rId1" Type="http://schemas.openxmlformats.org/officeDocument/2006/relationships/slideLayout" Target="../slideLayouts/slideLayout7.xml"/><Relationship Id="rId6" Type="http://schemas.openxmlformats.org/officeDocument/2006/relationships/hyperlink" Target="https://en.wikipedia.org/wiki/British_Raj" TargetMode="External"/><Relationship Id="rId5" Type="http://schemas.openxmlformats.org/officeDocument/2006/relationships/hyperlink" Target="https://en.wikipedia.org/wiki/Bhutan" TargetMode="External"/><Relationship Id="rId4" Type="http://schemas.openxmlformats.org/officeDocument/2006/relationships/hyperlink" Target="https://en.wikipedia.org/wiki/Kalimpong_distric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752599"/>
          </a:xfrm>
          <a:solidFill>
            <a:srgbClr val="FF0000"/>
          </a:solidFill>
        </p:spPr>
        <p:txBody>
          <a:bodyPr>
            <a:noAutofit/>
          </a:bodyPr>
          <a:lstStyle/>
          <a:p>
            <a:r>
              <a:rPr lang="en-US" sz="4000" dirty="0" smtClean="0">
                <a:latin typeface="Algerian" pitchFamily="82" charset="0"/>
              </a:rPr>
              <a:t>CHANDIDAS MAHAVIDYALAYA</a:t>
            </a:r>
            <a:endParaRPr lang="en-US" sz="4000" dirty="0">
              <a:latin typeface="Algerian" pitchFamily="82" charset="0"/>
            </a:endParaRPr>
          </a:p>
        </p:txBody>
      </p:sp>
      <p:sp>
        <p:nvSpPr>
          <p:cNvPr id="3" name="Subtitle 2"/>
          <p:cNvSpPr>
            <a:spLocks noGrp="1"/>
          </p:cNvSpPr>
          <p:nvPr>
            <p:ph type="subTitle" idx="1"/>
          </p:nvPr>
        </p:nvSpPr>
        <p:spPr>
          <a:xfrm>
            <a:off x="990600" y="3124200"/>
            <a:ext cx="7391400" cy="2514600"/>
          </a:xfrm>
          <a:solidFill>
            <a:srgbClr val="FFFF00"/>
          </a:solidFill>
        </p:spPr>
        <p:txBody>
          <a:bodyPr>
            <a:normAutofit fontScale="92500" lnSpcReduction="20000"/>
          </a:bodyPr>
          <a:lstStyle/>
          <a:p>
            <a:r>
              <a:rPr lang="en-US" sz="3600" dirty="0" smtClean="0">
                <a:latin typeface="Algerian" pitchFamily="82" charset="0"/>
              </a:rPr>
              <a:t>DEPARTMEANT OF GEOGRAPHY</a:t>
            </a:r>
          </a:p>
          <a:p>
            <a:endParaRPr lang="en-US" sz="3600" dirty="0" smtClean="0">
              <a:latin typeface="Algerian" pitchFamily="82" charset="0"/>
            </a:endParaRPr>
          </a:p>
          <a:p>
            <a:r>
              <a:rPr lang="en-US" sz="3600" dirty="0" smtClean="0">
                <a:latin typeface="Algerian" pitchFamily="82" charset="0"/>
              </a:rPr>
              <a:t>TOPIC – DARJEELING </a:t>
            </a:r>
            <a:r>
              <a:rPr lang="en-US" sz="3600" dirty="0" smtClean="0">
                <a:latin typeface="Algerian" pitchFamily="82" charset="0"/>
              </a:rPr>
              <a:t>DISTRICT</a:t>
            </a:r>
          </a:p>
          <a:p>
            <a:endParaRPr lang="en-IN" sz="3600" dirty="0" smtClean="0">
              <a:latin typeface="Algerian" pitchFamily="82" charset="0"/>
            </a:endParaRPr>
          </a:p>
          <a:p>
            <a:r>
              <a:rPr lang="en-IN" sz="3600" dirty="0" smtClean="0">
                <a:latin typeface="Algerian" pitchFamily="82" charset="0"/>
              </a:rPr>
              <a:t>Prof.- </a:t>
            </a:r>
            <a:r>
              <a:rPr lang="en-IN" sz="3600" dirty="0" err="1" smtClean="0">
                <a:latin typeface="Algerian" pitchFamily="82" charset="0"/>
              </a:rPr>
              <a:t>Indrajit</a:t>
            </a:r>
            <a:r>
              <a:rPr lang="en-IN" sz="3600" dirty="0" smtClean="0">
                <a:latin typeface="Algerian" pitchFamily="82" charset="0"/>
              </a:rPr>
              <a:t> </a:t>
            </a:r>
            <a:r>
              <a:rPr lang="en-IN" sz="3600" dirty="0" err="1" smtClean="0">
                <a:latin typeface="Algerian" pitchFamily="82" charset="0"/>
              </a:rPr>
              <a:t>mandal</a:t>
            </a:r>
            <a:endParaRPr lang="en-US" sz="3600" dirty="0" smtClean="0">
              <a:latin typeface="Algerian" pitchFamily="82" charset="0"/>
            </a:endParaRPr>
          </a:p>
          <a:p>
            <a:endParaRPr lang="en-US" dirty="0"/>
          </a:p>
        </p:txBody>
      </p:sp>
    </p:spTree>
  </p:cSld>
  <p:clrMapOvr>
    <a:masterClrMapping/>
  </p:clrMapOvr>
  <p:transition spd="slow">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228601"/>
            <a:ext cx="9144000" cy="1143863"/>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0" strike="noStrike" cap="none" normalizeH="0" baseline="0" dirty="0" smtClean="0">
                <a:ln>
                  <a:noFill/>
                </a:ln>
                <a:solidFill>
                  <a:schemeClr val="tx1"/>
                </a:solidFill>
                <a:effectLst/>
                <a:latin typeface="Arial" pitchFamily="34" charset="0"/>
                <a:ea typeface="Times New Roman" pitchFamily="18" charset="0"/>
                <a:cs typeface="Arial" pitchFamily="34" charset="0"/>
              </a:rPr>
              <a:t>   On 14 February 2017, </a:t>
            </a:r>
            <a:r>
              <a:rPr kumimoji="0" lang="en-US" sz="2000" i="0" strike="noStrike" cap="none" normalizeH="0" baseline="0" dirty="0" err="1" smtClean="0">
                <a:ln>
                  <a:noFill/>
                </a:ln>
                <a:solidFill>
                  <a:schemeClr val="tx1"/>
                </a:solidFill>
                <a:effectLst/>
                <a:latin typeface="Arial" pitchFamily="34" charset="0"/>
                <a:ea typeface="Times New Roman" pitchFamily="18" charset="0"/>
                <a:cs typeface="Arial" pitchFamily="34" charset="0"/>
              </a:rPr>
              <a:t>Kalimpong</a:t>
            </a:r>
            <a:r>
              <a:rPr kumimoji="0" lang="en-US" sz="2000" i="0" strike="noStrike" cap="none" normalizeH="0" baseline="0" dirty="0" smtClean="0">
                <a:ln>
                  <a:noFill/>
                </a:ln>
                <a:solidFill>
                  <a:schemeClr val="tx1"/>
                </a:solidFill>
                <a:effectLst/>
                <a:latin typeface="Arial" pitchFamily="34" charset="0"/>
                <a:ea typeface="Times New Roman" pitchFamily="18" charset="0"/>
                <a:cs typeface="Arial" pitchFamily="34" charset="0"/>
              </a:rPr>
              <a:t> district  was carved out of Darjeeling district. </a:t>
            </a:r>
            <a:endParaRPr kumimoji="0" lang="en-US" i="0"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i="0"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rPr>
              <a:t>                                                            </a:t>
            </a:r>
            <a:r>
              <a:rPr kumimoji="0" lang="en-US" sz="2800" i="0" strike="noStrike" cap="none" normalizeH="0" baseline="0" dirty="0" err="1" smtClean="0">
                <a:ln>
                  <a:noFill/>
                </a:ln>
                <a:effectLst/>
                <a:latin typeface="Cambria" pitchFamily="18" charset="0"/>
                <a:ea typeface="Times New Roman" pitchFamily="18" charset="0"/>
                <a:cs typeface="Times New Roman" pitchFamily="18" charset="0"/>
              </a:rPr>
              <a:t>Gorkhaland</a:t>
            </a:r>
            <a:r>
              <a:rPr kumimoji="0" lang="en-US" sz="2800" i="0" strike="noStrike" cap="none" normalizeH="0" baseline="0" dirty="0" smtClean="0">
                <a:ln>
                  <a:noFill/>
                </a:ln>
                <a:effectLst/>
                <a:latin typeface="Cambria" pitchFamily="18" charset="0"/>
                <a:ea typeface="Times New Roman" pitchFamily="18" charset="0"/>
                <a:cs typeface="Times New Roman" pitchFamily="18" charset="0"/>
              </a:rPr>
              <a:t> Movement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Picture 3" descr="https://upload.wikimedia.org/wikipedia/commons/thumb/9/9a/Flag_of_Gurkhaland.svg/150px-Flag_of_Gurkhaland.svg.png">
            <a:hlinkClick r:id="rId2"/>
          </p:cNvPr>
          <p:cNvPicPr>
            <a:picLocks noChangeAspect="1" noChangeArrowheads="1"/>
          </p:cNvPicPr>
          <p:nvPr/>
        </p:nvPicPr>
        <p:blipFill>
          <a:blip r:embed="rId3" cstate="print"/>
          <a:srcRect/>
          <a:stretch>
            <a:fillRect/>
          </a:stretch>
        </p:blipFill>
        <p:spPr bwMode="auto">
          <a:xfrm>
            <a:off x="1828800" y="1752600"/>
            <a:ext cx="5486400" cy="3810000"/>
          </a:xfrm>
          <a:prstGeom prst="rect">
            <a:avLst/>
          </a:prstGeom>
          <a:noFill/>
        </p:spPr>
      </p:pic>
      <p:sp>
        <p:nvSpPr>
          <p:cNvPr id="1027" name="Rectangle 3"/>
          <p:cNvSpPr>
            <a:spLocks noChangeArrowheads="1"/>
          </p:cNvSpPr>
          <p:nvPr/>
        </p:nvSpPr>
        <p:spPr bwMode="auto">
          <a:xfrm>
            <a:off x="3733800" y="5499499"/>
            <a:ext cx="2109466"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The GNLF flag</a:t>
            </a: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1"/>
            <a:ext cx="8686800" cy="6986528"/>
          </a:xfrm>
          <a:prstGeom prst="rect">
            <a:avLst/>
          </a:prstGeom>
        </p:spPr>
        <p:txBody>
          <a:bodyPr wrap="square">
            <a:spAutoFit/>
          </a:bodyPr>
          <a:lstStyle/>
          <a:p>
            <a:r>
              <a:rPr lang="en-US" sz="2800" dirty="0" smtClean="0"/>
              <a:t>          During the 1980s, the </a:t>
            </a:r>
            <a:r>
              <a:rPr lang="en-US" sz="2800" u="sng" dirty="0" err="1" smtClean="0">
                <a:hlinkClick r:id="rId2" tooltip="Gorkha National Liberation Front"/>
              </a:rPr>
              <a:t>Gorkha</a:t>
            </a:r>
            <a:r>
              <a:rPr lang="en-US" sz="2800" u="sng" dirty="0" smtClean="0">
                <a:hlinkClick r:id="rId2" tooltip="Gorkha National Liberation Front"/>
              </a:rPr>
              <a:t> National Liberation Front</a:t>
            </a:r>
            <a:r>
              <a:rPr lang="en-US" sz="2800" dirty="0" smtClean="0"/>
              <a:t> led an intensive and often violent campaign for the creation of a separate </a:t>
            </a:r>
            <a:r>
              <a:rPr lang="en-US" sz="2800" u="sng" dirty="0" err="1" smtClean="0">
                <a:hlinkClick r:id="rId3" tooltip="Gorkhaland"/>
              </a:rPr>
              <a:t>Gorkhaland</a:t>
            </a:r>
            <a:r>
              <a:rPr lang="en-US" sz="2800" dirty="0" smtClean="0"/>
              <a:t> state within India, across the </a:t>
            </a:r>
            <a:r>
              <a:rPr lang="en-US" sz="2800" u="sng" dirty="0" smtClean="0">
                <a:hlinkClick r:id="rId4" tooltip="Nepali language"/>
              </a:rPr>
              <a:t>Nepali</a:t>
            </a:r>
            <a:r>
              <a:rPr lang="en-US" sz="2800" dirty="0" smtClean="0"/>
              <a:t>-speaking areas in northern West Bengal. The movement reached its peak around 1986–1988 but ended with the establishment of the </a:t>
            </a:r>
            <a:r>
              <a:rPr lang="en-US" sz="2800" u="sng" dirty="0" smtClean="0">
                <a:hlinkClick r:id="rId5" tooltip="Darjeeling Gorkha Hill Council"/>
              </a:rPr>
              <a:t>Darjeeling </a:t>
            </a:r>
            <a:r>
              <a:rPr lang="en-US" sz="2800" u="sng" dirty="0" err="1" smtClean="0">
                <a:hlinkClick r:id="rId5" tooltip="Darjeeling Gorkha Hill Council"/>
              </a:rPr>
              <a:t>Gorkha</a:t>
            </a:r>
            <a:r>
              <a:rPr lang="en-US" sz="2800" u="sng" dirty="0" smtClean="0">
                <a:hlinkClick r:id="rId5" tooltip="Darjeeling Gorkha Hill Council"/>
              </a:rPr>
              <a:t> Hill Council</a:t>
            </a:r>
            <a:r>
              <a:rPr lang="en-US" sz="2800" dirty="0" smtClean="0"/>
              <a:t> in 1988. </a:t>
            </a:r>
          </a:p>
          <a:p>
            <a:r>
              <a:rPr lang="en-US" sz="2800" dirty="0" smtClean="0"/>
              <a:t>         </a:t>
            </a:r>
          </a:p>
          <a:p>
            <a:r>
              <a:rPr lang="en-US" sz="2800" dirty="0" smtClean="0"/>
              <a:t>          The hill areas of Darjeeling enjoyed some measure of autonomy under the </a:t>
            </a:r>
            <a:r>
              <a:rPr lang="en-US" sz="2800" u="sng" dirty="0" smtClean="0">
                <a:hlinkClick r:id="rId5" tooltip="Darjeeling Gorkha Hill Council"/>
              </a:rPr>
              <a:t>Darjeeling </a:t>
            </a:r>
            <a:r>
              <a:rPr lang="en-US" sz="2800" u="sng" dirty="0" err="1" smtClean="0">
                <a:hlinkClick r:id="rId5" tooltip="Darjeeling Gorkha Hill Council"/>
              </a:rPr>
              <a:t>Gorkha</a:t>
            </a:r>
            <a:r>
              <a:rPr lang="en-US" sz="2800" u="sng" dirty="0" smtClean="0">
                <a:hlinkClick r:id="rId5" tooltip="Darjeeling Gorkha Hill Council"/>
              </a:rPr>
              <a:t> Hill Council</a:t>
            </a:r>
            <a:r>
              <a:rPr lang="en-US" sz="2800" dirty="0" smtClean="0"/>
              <a:t>. However, the demand for full statehood within India has emerged once again, with the </a:t>
            </a:r>
            <a:r>
              <a:rPr lang="en-US" sz="2800" u="sng" dirty="0" err="1" smtClean="0">
                <a:hlinkClick r:id="rId6" tooltip="Gorkha Janmukti Morcha"/>
              </a:rPr>
              <a:t>Gorkha</a:t>
            </a:r>
            <a:r>
              <a:rPr lang="en-US" sz="2800" u="sng" dirty="0" smtClean="0">
                <a:hlinkClick r:id="rId6" tooltip="Gorkha Janmukti Morcha"/>
              </a:rPr>
              <a:t> </a:t>
            </a:r>
            <a:r>
              <a:rPr lang="en-US" sz="2800" u="sng" dirty="0" err="1" smtClean="0">
                <a:hlinkClick r:id="rId6" tooltip="Gorkha Janmukti Morcha"/>
              </a:rPr>
              <a:t>Janmukti</a:t>
            </a:r>
            <a:r>
              <a:rPr lang="en-US" sz="2800" u="sng" dirty="0" smtClean="0">
                <a:hlinkClick r:id="rId6" tooltip="Gorkha Janmukti Morcha"/>
              </a:rPr>
              <a:t> </a:t>
            </a:r>
            <a:r>
              <a:rPr lang="en-US" sz="2800" u="sng" dirty="0" err="1" smtClean="0">
                <a:hlinkClick r:id="rId6" tooltip="Gorkha Janmukti Morcha"/>
              </a:rPr>
              <a:t>Morcha</a:t>
            </a:r>
            <a:r>
              <a:rPr lang="en-US" sz="2800" dirty="0" smtClean="0"/>
              <a:t> as its chief proponent.</a:t>
            </a:r>
            <a:r>
              <a:rPr lang="en-US" sz="2800" u="sng" baseline="30000" dirty="0" smtClean="0">
                <a:hlinkClick r:id="rId7"/>
              </a:rPr>
              <a:t>[3]</a:t>
            </a:r>
            <a:r>
              <a:rPr lang="en-US" sz="2800" dirty="0" smtClean="0"/>
              <a:t> The </a:t>
            </a:r>
            <a:r>
              <a:rPr lang="en-US" sz="2800" u="sng" dirty="0" err="1" smtClean="0">
                <a:hlinkClick r:id="rId8" tooltip="Gorkhaland Territorial Administration"/>
              </a:rPr>
              <a:t>Gorkhaland</a:t>
            </a:r>
            <a:r>
              <a:rPr lang="en-US" sz="2800" u="sng" dirty="0" smtClean="0">
                <a:hlinkClick r:id="rId8" tooltip="Gorkhaland Territorial Administration"/>
              </a:rPr>
              <a:t> Territorial Administration</a:t>
            </a:r>
            <a:r>
              <a:rPr lang="en-US" sz="2800" dirty="0" smtClean="0"/>
              <a:t> replaced the DGHC in August 2012 after the GJM signed an agreement with the government.</a:t>
            </a:r>
          </a:p>
          <a:p>
            <a:endParaRPr lang="en-US" sz="2800" dirty="0"/>
          </a:p>
        </p:txBody>
      </p:sp>
    </p:spTree>
  </p:cSld>
  <p:clrMapOvr>
    <a:masterClrMapping/>
  </p:clrMapOvr>
  <p:transition spd="slow">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Geography of Darjeeling</a:t>
            </a:r>
            <a:br>
              <a:rPr lang="en-US" b="1" dirty="0" smtClean="0"/>
            </a:br>
            <a:endParaRPr lang="en-US" dirty="0"/>
          </a:p>
        </p:txBody>
      </p:sp>
      <p:pic>
        <p:nvPicPr>
          <p:cNvPr id="3" name="Picture 2" descr="https://upload.wikimedia.org/wikipedia/commons/thumb/f/fd/Darjeeling_Tea_Garden.JPG/200px-Darjeeling_Tea_Garden.JPG">
            <a:hlinkClick r:id="rId2"/>
          </p:cNvPr>
          <p:cNvPicPr/>
          <p:nvPr/>
        </p:nvPicPr>
        <p:blipFill>
          <a:blip r:embed="rId3" cstate="print"/>
          <a:srcRect/>
          <a:stretch>
            <a:fillRect/>
          </a:stretch>
        </p:blipFill>
        <p:spPr bwMode="auto">
          <a:xfrm>
            <a:off x="762000" y="1600200"/>
            <a:ext cx="7467600" cy="4191000"/>
          </a:xfrm>
          <a:prstGeom prst="rect">
            <a:avLst/>
          </a:prstGeom>
          <a:noFill/>
          <a:ln w="9525">
            <a:noFill/>
            <a:miter lim="800000"/>
            <a:headEnd/>
            <a:tailEnd/>
          </a:ln>
        </p:spPr>
      </p:pic>
      <p:sp>
        <p:nvSpPr>
          <p:cNvPr id="4" name="Rectangle 3"/>
          <p:cNvSpPr/>
          <p:nvPr/>
        </p:nvSpPr>
        <p:spPr>
          <a:xfrm>
            <a:off x="3352800" y="6019800"/>
            <a:ext cx="2669000" cy="369332"/>
          </a:xfrm>
          <a:prstGeom prst="rect">
            <a:avLst/>
          </a:prstGeom>
        </p:spPr>
        <p:txBody>
          <a:bodyPr wrap="none">
            <a:spAutoFit/>
          </a:bodyPr>
          <a:lstStyle/>
          <a:p>
            <a:r>
              <a:rPr lang="en-US" dirty="0" smtClean="0"/>
              <a:t>A tea garden in Darjeeling.</a:t>
            </a:r>
            <a:endParaRPr lang="en-US" dirty="0"/>
          </a:p>
        </p:txBody>
      </p:sp>
    </p:spTree>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6555641"/>
          </a:xfrm>
          <a:prstGeom prst="rect">
            <a:avLst/>
          </a:prstGeom>
        </p:spPr>
        <p:txBody>
          <a:bodyPr wrap="square">
            <a:spAutoFit/>
          </a:bodyPr>
          <a:lstStyle/>
          <a:p>
            <a:r>
              <a:rPr lang="en-US" sz="2800" dirty="0" smtClean="0"/>
              <a:t>The Darjeeling hill area is formed of comparatively recent rock structure that has a direct bearing on landslides. Heavy monsoon precipitation contributes to the landslides. Soils of Darjeeling hill areas are extremely varied, depending on elevation, degree of slope, vegetative cover and geolithology. </a:t>
            </a:r>
          </a:p>
          <a:p>
            <a:endParaRPr lang="en-US" sz="2800" dirty="0" smtClean="0"/>
          </a:p>
          <a:p>
            <a:r>
              <a:rPr lang="en-US" sz="2800" dirty="0" smtClean="0"/>
              <a:t>The Himalayas serve as the source of natural resources for the population residing in the hills as well as in the plains. As human population expands in the hills, forests are being depleted for the extension of agricultural lands, introduction of new settlements, roadways, etc. The growing changes coming in the wake of urbanization and industrialization leave deep impressions on the hill ecosystem.</a:t>
            </a:r>
            <a:endParaRPr lang="en-US" sz="2800" dirty="0"/>
          </a:p>
        </p:txBody>
      </p:sp>
    </p:spTree>
  </p:cSld>
  <p:clrMapOvr>
    <a:masterClrMapping/>
  </p:clrMapOvr>
  <p:transition spd="slow">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upload.wikimedia.org/wikipedia/commons/thumb/2/21/Bridge_at_Teesta.jpg/200px-Bridge_at_Teesta.jpg">
            <a:hlinkClick r:id="rId2"/>
          </p:cNvPr>
          <p:cNvPicPr/>
          <p:nvPr/>
        </p:nvPicPr>
        <p:blipFill>
          <a:blip r:embed="rId3" cstate="print"/>
          <a:srcRect/>
          <a:stretch>
            <a:fillRect/>
          </a:stretch>
        </p:blipFill>
        <p:spPr bwMode="auto">
          <a:xfrm>
            <a:off x="914400" y="1066800"/>
            <a:ext cx="7315200" cy="4114800"/>
          </a:xfrm>
          <a:prstGeom prst="rect">
            <a:avLst/>
          </a:prstGeom>
          <a:noFill/>
          <a:ln w="9525">
            <a:noFill/>
            <a:miter lim="800000"/>
            <a:headEnd/>
            <a:tailEnd/>
          </a:ln>
        </p:spPr>
      </p:pic>
      <p:sp>
        <p:nvSpPr>
          <p:cNvPr id="3" name="Rectangle 2"/>
          <p:cNvSpPr/>
          <p:nvPr/>
        </p:nvSpPr>
        <p:spPr>
          <a:xfrm>
            <a:off x="1981200" y="5562600"/>
            <a:ext cx="5440785" cy="523220"/>
          </a:xfrm>
          <a:prstGeom prst="rect">
            <a:avLst/>
          </a:prstGeom>
        </p:spPr>
        <p:txBody>
          <a:bodyPr wrap="none">
            <a:spAutoFit/>
          </a:bodyPr>
          <a:lstStyle/>
          <a:p>
            <a:r>
              <a:rPr lang="en-US" sz="2800" b="1" dirty="0" smtClean="0"/>
              <a:t>Coronation Bridge over </a:t>
            </a:r>
            <a:r>
              <a:rPr lang="en-US" sz="2800" b="1" dirty="0" err="1" smtClean="0"/>
              <a:t>Teesta</a:t>
            </a:r>
            <a:r>
              <a:rPr lang="en-US" sz="2800" b="1" dirty="0" smtClean="0"/>
              <a:t> river</a:t>
            </a:r>
            <a:endParaRPr lang="en-US" sz="2800" b="1" dirty="0"/>
          </a:p>
        </p:txBody>
      </p:sp>
    </p:spTree>
  </p:cSld>
  <p:clrMapOvr>
    <a:masterClrMapping/>
  </p:clrMapOvr>
  <p:transition spd="slow">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1"/>
            <a:ext cx="8763000" cy="6432530"/>
          </a:xfrm>
          <a:prstGeom prst="rect">
            <a:avLst/>
          </a:prstGeom>
        </p:spPr>
        <p:txBody>
          <a:bodyPr wrap="square">
            <a:spAutoFit/>
          </a:bodyPr>
          <a:lstStyle/>
          <a:p>
            <a:r>
              <a:rPr lang="en-US" sz="2800" dirty="0" smtClean="0"/>
              <a:t>           </a:t>
            </a:r>
            <a:r>
              <a:rPr lang="en-US" sz="3200" dirty="0" smtClean="0"/>
              <a:t>The economy of Darjeeling hill area depends on tea production, horticulture, agriculture, forestry and tourism. The major portions of the forests are today found at elevations of 2000 meters and above. The area in between 1000–2000 meters is cleared either for tea plantation or cultivation. About 30 percent of the forest covers found in the lower hills are deciduous. Evergreen forest constitutes only about 6 percent of the total forest coverage. </a:t>
            </a:r>
            <a:r>
              <a:rPr lang="en-US" sz="3200" i="1" u="sng" dirty="0" err="1" smtClean="0">
                <a:hlinkClick r:id="rId2" tooltip="Shorea robusta"/>
              </a:rPr>
              <a:t>Shorea</a:t>
            </a:r>
            <a:r>
              <a:rPr lang="en-US" sz="3200" i="1" u="sng" dirty="0" smtClean="0">
                <a:hlinkClick r:id="rId2" tooltip="Shorea robusta"/>
              </a:rPr>
              <a:t> </a:t>
            </a:r>
            <a:r>
              <a:rPr lang="en-US" sz="3200" i="1" u="sng" dirty="0" err="1" smtClean="0">
                <a:hlinkClick r:id="rId2" tooltip="Shorea robusta"/>
              </a:rPr>
              <a:t>robusta</a:t>
            </a:r>
            <a:r>
              <a:rPr lang="en-US" sz="3200" dirty="0" smtClean="0"/>
              <a:t> remains the most prominent species of tropical moist deciduous forest along with heavy undergrowth.</a:t>
            </a:r>
            <a:endParaRPr lang="en-US" sz="2800" dirty="0" smtClean="0"/>
          </a:p>
          <a:p>
            <a:r>
              <a:rPr lang="en-US" sz="2800" dirty="0" smtClean="0"/>
              <a:t>            </a:t>
            </a:r>
            <a:endParaRPr lang="en-US" sz="2800" dirty="0"/>
          </a:p>
        </p:txBody>
      </p:sp>
    </p:spTree>
  </p:cSld>
  <p:clrMapOvr>
    <a:masterClrMapping/>
  </p:clrMapOvr>
  <p:transition spd="slow">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River of Darjeeling Districts</a:t>
            </a:r>
            <a:endParaRPr lang="en-US" b="1"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                 </a:t>
            </a:r>
            <a:r>
              <a:rPr lang="en-US" dirty="0" err="1" smtClean="0"/>
              <a:t>Teesta</a:t>
            </a:r>
            <a:r>
              <a:rPr lang="en-US" dirty="0" smtClean="0"/>
              <a:t>, </a:t>
            </a:r>
            <a:r>
              <a:rPr lang="en-US" u="sng" dirty="0" err="1" smtClean="0">
                <a:hlinkClick r:id="rId2" tooltip="Rangeet River"/>
              </a:rPr>
              <a:t>Rangeet</a:t>
            </a:r>
            <a:r>
              <a:rPr lang="en-US" dirty="0" smtClean="0"/>
              <a:t>, </a:t>
            </a:r>
            <a:r>
              <a:rPr lang="en-US" u="sng" dirty="0" err="1" smtClean="0">
                <a:hlinkClick r:id="rId3" tooltip="Mechi River"/>
              </a:rPr>
              <a:t>Mechi</a:t>
            </a:r>
            <a:r>
              <a:rPr lang="en-US" dirty="0" smtClean="0"/>
              <a:t>, </a:t>
            </a:r>
            <a:r>
              <a:rPr lang="en-US" u="sng" dirty="0" err="1" smtClean="0">
                <a:hlinkClick r:id="rId4" tooltip="Balason River"/>
              </a:rPr>
              <a:t>Balason</a:t>
            </a:r>
            <a:r>
              <a:rPr lang="en-US" dirty="0" smtClean="0"/>
              <a:t>, </a:t>
            </a:r>
            <a:r>
              <a:rPr lang="en-US" u="sng" dirty="0" err="1" smtClean="0">
                <a:hlinkClick r:id="rId5" tooltip="Mahananda River"/>
              </a:rPr>
              <a:t>Mahananda</a:t>
            </a:r>
            <a:r>
              <a:rPr lang="en-US" dirty="0" smtClean="0"/>
              <a:t> and </a:t>
            </a:r>
            <a:r>
              <a:rPr lang="en-US" u="sng" dirty="0" err="1" smtClean="0">
                <a:hlinkClick r:id="rId6" tooltip="Rammam river"/>
              </a:rPr>
              <a:t>Rammam</a:t>
            </a:r>
            <a:r>
              <a:rPr lang="en-US" dirty="0" smtClean="0"/>
              <a:t> are the important rivers of the district. </a:t>
            </a:r>
          </a:p>
          <a:p>
            <a:endParaRPr lang="en-US" dirty="0"/>
          </a:p>
        </p:txBody>
      </p:sp>
    </p:spTree>
  </p:cSld>
  <p:clrMapOvr>
    <a:masterClrMapping/>
  </p:clrMapOvr>
  <p:transition spd="slow">
    <p:diamon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5" y="1066799"/>
          <a:ext cx="8839194" cy="5638799"/>
        </p:xfrm>
        <a:graphic>
          <a:graphicData uri="http://schemas.openxmlformats.org/drawingml/2006/table">
            <a:tbl>
              <a:tblPr/>
              <a:tblGrid>
                <a:gridCol w="631371"/>
                <a:gridCol w="631371"/>
                <a:gridCol w="631371"/>
                <a:gridCol w="631371"/>
                <a:gridCol w="631371"/>
                <a:gridCol w="631371"/>
                <a:gridCol w="631371"/>
                <a:gridCol w="631371"/>
                <a:gridCol w="631371"/>
                <a:gridCol w="631371"/>
                <a:gridCol w="631371"/>
                <a:gridCol w="631371"/>
                <a:gridCol w="631371"/>
                <a:gridCol w="631371"/>
              </a:tblGrid>
              <a:tr h="267348">
                <a:tc gridSpan="14">
                  <a:txBody>
                    <a:bodyPr/>
                    <a:lstStyle/>
                    <a:p>
                      <a:pPr marL="0" marR="0" algn="ctr">
                        <a:lnSpc>
                          <a:spcPts val="1440"/>
                        </a:lnSpc>
                        <a:spcBef>
                          <a:spcPts val="0"/>
                        </a:spcBef>
                        <a:spcAft>
                          <a:spcPts val="1000"/>
                        </a:spcAft>
                      </a:pPr>
                      <a:r>
                        <a:rPr lang="en-US" sz="1000" b="1" dirty="0">
                          <a:latin typeface="Calibri"/>
                          <a:ea typeface="Calibri"/>
                          <a:cs typeface="Times New Roman"/>
                        </a:rPr>
                        <a:t>Climate data for Darjeeling </a:t>
                      </a:r>
                      <a:endParaRPr lang="en-US" sz="1000" dirty="0">
                        <a:latin typeface="Calibri"/>
                        <a:ea typeface="Calibri"/>
                        <a:cs typeface="Times New Roman"/>
                      </a:endParaRPr>
                    </a:p>
                  </a:txBody>
                  <a:tcPr marL="8420" marR="8420" marT="8420" marB="842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4898">
                <a:tc>
                  <a:txBody>
                    <a:bodyPr/>
                    <a:lstStyle/>
                    <a:p>
                      <a:pPr marL="0" marR="0" algn="ctr">
                        <a:lnSpc>
                          <a:spcPts val="1440"/>
                        </a:lnSpc>
                        <a:spcBef>
                          <a:spcPts val="0"/>
                        </a:spcBef>
                        <a:spcAft>
                          <a:spcPts val="1000"/>
                        </a:spcAft>
                      </a:pPr>
                      <a:r>
                        <a:rPr lang="en-US" sz="1000" b="1">
                          <a:latin typeface="Calibri"/>
                          <a:ea typeface="Calibri"/>
                          <a:cs typeface="Times New Roman"/>
                        </a:rPr>
                        <a:t>Month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Jan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Feb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Mar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Apr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May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Jun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Jul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Aug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Sep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Oct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Nov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Dec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b="1">
                          <a:latin typeface="Calibri"/>
                          <a:ea typeface="Calibri"/>
                          <a:cs typeface="Times New Roman"/>
                        </a:rPr>
                        <a:t>Year </a:t>
                      </a:r>
                      <a:endParaRPr lang="en-US" sz="1000">
                        <a:latin typeface="Calibri"/>
                        <a:ea typeface="Calibri"/>
                        <a:cs typeface="Times New Roman"/>
                      </a:endParaRPr>
                    </a:p>
                  </a:txBody>
                  <a:tcPr marL="8420" marR="8420" marT="8420" marB="8420" anchor="ctr">
                    <a:lnL>
                      <a:noFill/>
                    </a:lnL>
                    <a:lnR>
                      <a:noFill/>
                    </a:lnR>
                    <a:lnT>
                      <a:noFill/>
                    </a:lnT>
                    <a:lnB>
                      <a:noFill/>
                    </a:lnB>
                  </a:tcPr>
                </a:tc>
              </a:tr>
              <a:tr h="670780">
                <a:tc>
                  <a:txBody>
                    <a:bodyPr/>
                    <a:lstStyle/>
                    <a:p>
                      <a:pPr marL="0" marR="0" algn="ctr">
                        <a:lnSpc>
                          <a:spcPts val="1440"/>
                        </a:lnSpc>
                        <a:spcBef>
                          <a:spcPts val="0"/>
                        </a:spcBef>
                        <a:spcAft>
                          <a:spcPts val="1000"/>
                        </a:spcAft>
                      </a:pPr>
                      <a:r>
                        <a:rPr lang="en-US" sz="1000" b="1">
                          <a:latin typeface="Calibri"/>
                          <a:ea typeface="Calibri"/>
                          <a:cs typeface="Times New Roman"/>
                        </a:rPr>
                        <a:t>Record high °C (°F)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16</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(61) </a:t>
                      </a:r>
                      <a:endParaRPr lang="en-US" sz="1000">
                        <a:latin typeface="Calibri"/>
                        <a:ea typeface="Calibri"/>
                        <a:cs typeface="Times New Roman"/>
                      </a:endParaRPr>
                    </a:p>
                  </a:txBody>
                  <a:tcPr marL="8420" marR="8420" marT="8420" marB="8420" anchor="ctr">
                    <a:lnL>
                      <a:noFill/>
                    </a:lnL>
                    <a:lnR>
                      <a:noFill/>
                    </a:lnR>
                    <a:lnT>
                      <a:noFill/>
                    </a:lnT>
                    <a:lnB>
                      <a:noFill/>
                    </a:lnB>
                    <a:solidFill>
                      <a:srgbClr val="FFAF6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17</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(63) </a:t>
                      </a:r>
                      <a:endParaRPr lang="en-US" sz="1000">
                        <a:latin typeface="Calibri"/>
                        <a:ea typeface="Calibri"/>
                        <a:cs typeface="Times New Roman"/>
                      </a:endParaRPr>
                    </a:p>
                  </a:txBody>
                  <a:tcPr marL="8420" marR="8420" marT="8420" marB="8420" anchor="ctr">
                    <a:lnL>
                      <a:noFill/>
                    </a:lnL>
                    <a:lnR>
                      <a:noFill/>
                    </a:lnR>
                    <a:lnT>
                      <a:noFill/>
                    </a:lnT>
                    <a:lnB>
                      <a:noFill/>
                    </a:lnB>
                    <a:solidFill>
                      <a:srgbClr val="FFA852"/>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(73) </a:t>
                      </a:r>
                      <a:endParaRPr lang="en-US" sz="1000">
                        <a:latin typeface="Calibri"/>
                        <a:ea typeface="Calibri"/>
                        <a:cs typeface="Times New Roman"/>
                      </a:endParaRPr>
                    </a:p>
                  </a:txBody>
                  <a:tcPr marL="8420" marR="8420" marT="8420" marB="8420" anchor="ctr">
                    <a:lnL>
                      <a:noFill/>
                    </a:lnL>
                    <a:lnR>
                      <a:noFill/>
                    </a:lnR>
                    <a:lnT>
                      <a:noFill/>
                    </a:lnT>
                    <a:lnB>
                      <a:noFill/>
                    </a:lnB>
                    <a:solidFill>
                      <a:srgbClr val="FF7F0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24</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(75) </a:t>
                      </a:r>
                      <a:endParaRPr lang="en-US" sz="1000">
                        <a:latin typeface="Calibri"/>
                        <a:ea typeface="Calibri"/>
                        <a:cs typeface="Times New Roman"/>
                      </a:endParaRPr>
                    </a:p>
                  </a:txBody>
                  <a:tcPr marL="8420" marR="8420" marT="8420" marB="8420" anchor="ctr">
                    <a:lnL>
                      <a:noFill/>
                    </a:lnL>
                    <a:lnR>
                      <a:noFill/>
                    </a:lnR>
                    <a:lnT>
                      <a:noFill/>
                    </a:lnT>
                    <a:lnB>
                      <a:noFill/>
                    </a:lnB>
                    <a:solidFill>
                      <a:srgbClr val="FF780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25</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(77) </a:t>
                      </a:r>
                      <a:endParaRPr lang="en-US" sz="1000">
                        <a:latin typeface="Calibri"/>
                        <a:ea typeface="Calibri"/>
                        <a:cs typeface="Times New Roman"/>
                      </a:endParaRPr>
                    </a:p>
                  </a:txBody>
                  <a:tcPr marL="8420" marR="8420" marT="8420" marB="8420" anchor="ctr">
                    <a:lnL>
                      <a:noFill/>
                    </a:lnL>
                    <a:lnR>
                      <a:noFill/>
                    </a:lnR>
                    <a:lnT>
                      <a:noFill/>
                    </a:lnT>
                    <a:lnB>
                      <a:noFill/>
                    </a:lnB>
                    <a:solidFill>
                      <a:srgbClr val="FF710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24</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(75) </a:t>
                      </a:r>
                      <a:endParaRPr lang="en-US" sz="1000">
                        <a:latin typeface="Calibri"/>
                        <a:ea typeface="Calibri"/>
                        <a:cs typeface="Times New Roman"/>
                      </a:endParaRPr>
                    </a:p>
                  </a:txBody>
                  <a:tcPr marL="8420" marR="8420" marT="8420" marB="8420" anchor="ctr">
                    <a:lnL>
                      <a:noFill/>
                    </a:lnL>
                    <a:lnR>
                      <a:noFill/>
                    </a:lnR>
                    <a:lnT>
                      <a:noFill/>
                    </a:lnT>
                    <a:lnB>
                      <a:noFill/>
                    </a:lnB>
                    <a:solidFill>
                      <a:srgbClr val="FF780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25</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(77) </a:t>
                      </a:r>
                      <a:endParaRPr lang="en-US" sz="1000">
                        <a:latin typeface="Calibri"/>
                        <a:ea typeface="Calibri"/>
                        <a:cs typeface="Times New Roman"/>
                      </a:endParaRPr>
                    </a:p>
                  </a:txBody>
                  <a:tcPr marL="8420" marR="8420" marT="8420" marB="8420" anchor="ctr">
                    <a:lnL>
                      <a:noFill/>
                    </a:lnL>
                    <a:lnR>
                      <a:noFill/>
                    </a:lnR>
                    <a:lnT>
                      <a:noFill/>
                    </a:lnT>
                    <a:lnB>
                      <a:noFill/>
                    </a:lnB>
                    <a:solidFill>
                      <a:srgbClr val="FF710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25</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(77) </a:t>
                      </a:r>
                      <a:endParaRPr lang="en-US" sz="1000">
                        <a:latin typeface="Calibri"/>
                        <a:ea typeface="Calibri"/>
                        <a:cs typeface="Times New Roman"/>
                      </a:endParaRPr>
                    </a:p>
                  </a:txBody>
                  <a:tcPr marL="8420" marR="8420" marT="8420" marB="8420" anchor="ctr">
                    <a:lnL>
                      <a:noFill/>
                    </a:lnL>
                    <a:lnR>
                      <a:noFill/>
                    </a:lnR>
                    <a:lnT>
                      <a:noFill/>
                    </a:lnT>
                    <a:lnB>
                      <a:noFill/>
                    </a:lnB>
                    <a:solidFill>
                      <a:srgbClr val="FF710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25</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(77) </a:t>
                      </a:r>
                      <a:endParaRPr lang="en-US" sz="1000">
                        <a:latin typeface="Calibri"/>
                        <a:ea typeface="Calibri"/>
                        <a:cs typeface="Times New Roman"/>
                      </a:endParaRPr>
                    </a:p>
                  </a:txBody>
                  <a:tcPr marL="8420" marR="8420" marT="8420" marB="8420" anchor="ctr">
                    <a:lnL>
                      <a:noFill/>
                    </a:lnL>
                    <a:lnR>
                      <a:noFill/>
                    </a:lnR>
                    <a:lnT>
                      <a:noFill/>
                    </a:lnT>
                    <a:lnB>
                      <a:noFill/>
                    </a:lnB>
                    <a:solidFill>
                      <a:srgbClr val="FF710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(73) </a:t>
                      </a:r>
                      <a:endParaRPr lang="en-US" sz="1000">
                        <a:latin typeface="Calibri"/>
                        <a:ea typeface="Calibri"/>
                        <a:cs typeface="Times New Roman"/>
                      </a:endParaRPr>
                    </a:p>
                  </a:txBody>
                  <a:tcPr marL="8420" marR="8420" marT="8420" marB="8420" anchor="ctr">
                    <a:lnL>
                      <a:noFill/>
                    </a:lnL>
                    <a:lnR>
                      <a:noFill/>
                    </a:lnR>
                    <a:lnT>
                      <a:noFill/>
                    </a:lnT>
                    <a:lnB>
                      <a:noFill/>
                    </a:lnB>
                    <a:solidFill>
                      <a:srgbClr val="FF7F0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19</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(66) </a:t>
                      </a:r>
                      <a:endParaRPr lang="en-US" sz="1000">
                        <a:latin typeface="Calibri"/>
                        <a:ea typeface="Calibri"/>
                        <a:cs typeface="Times New Roman"/>
                      </a:endParaRPr>
                    </a:p>
                  </a:txBody>
                  <a:tcPr marL="8420" marR="8420" marT="8420" marB="8420" anchor="ctr">
                    <a:lnL>
                      <a:noFill/>
                    </a:lnL>
                    <a:lnR>
                      <a:noFill/>
                    </a:lnR>
                    <a:lnT>
                      <a:noFill/>
                    </a:lnT>
                    <a:lnB>
                      <a:noFill/>
                    </a:lnB>
                    <a:solidFill>
                      <a:srgbClr val="FF9B37"/>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17</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(63) </a:t>
                      </a:r>
                      <a:endParaRPr lang="en-US" sz="1000">
                        <a:latin typeface="Calibri"/>
                        <a:ea typeface="Calibri"/>
                        <a:cs typeface="Times New Roman"/>
                      </a:endParaRPr>
                    </a:p>
                  </a:txBody>
                  <a:tcPr marL="8420" marR="8420" marT="8420" marB="8420" anchor="ctr">
                    <a:lnL>
                      <a:noFill/>
                    </a:lnL>
                    <a:lnR>
                      <a:noFill/>
                    </a:lnR>
                    <a:lnT>
                      <a:noFill/>
                    </a:lnT>
                    <a:lnB>
                      <a:noFill/>
                    </a:lnB>
                    <a:solidFill>
                      <a:srgbClr val="FFA852"/>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25</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(77) </a:t>
                      </a:r>
                      <a:endParaRPr lang="en-US" sz="1000">
                        <a:latin typeface="Calibri"/>
                        <a:ea typeface="Calibri"/>
                        <a:cs typeface="Times New Roman"/>
                      </a:endParaRPr>
                    </a:p>
                  </a:txBody>
                  <a:tcPr marL="8420" marR="8420" marT="8420" marB="8420" anchor="ctr">
                    <a:lnL>
                      <a:noFill/>
                    </a:lnL>
                    <a:lnR>
                      <a:noFill/>
                    </a:lnR>
                    <a:lnT>
                      <a:noFill/>
                    </a:lnT>
                    <a:lnB>
                      <a:noFill/>
                    </a:lnB>
                    <a:solidFill>
                      <a:srgbClr val="FF7100"/>
                    </a:solidFill>
                  </a:tcPr>
                </a:tc>
              </a:tr>
              <a:tr h="886665">
                <a:tc>
                  <a:txBody>
                    <a:bodyPr/>
                    <a:lstStyle/>
                    <a:p>
                      <a:pPr marL="0" marR="0" algn="ctr">
                        <a:lnSpc>
                          <a:spcPts val="1440"/>
                        </a:lnSpc>
                        <a:spcBef>
                          <a:spcPts val="0"/>
                        </a:spcBef>
                        <a:spcAft>
                          <a:spcPts val="1000"/>
                        </a:spcAft>
                      </a:pPr>
                      <a:r>
                        <a:rPr lang="en-US" sz="1000" b="1">
                          <a:latin typeface="Calibri"/>
                          <a:ea typeface="Calibri"/>
                          <a:cs typeface="Times New Roman"/>
                        </a:rPr>
                        <a:t>Average high °C (°F)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8</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(46) </a:t>
                      </a:r>
                      <a:endParaRPr lang="en-US" sz="1000">
                        <a:latin typeface="Calibri"/>
                        <a:ea typeface="Calibri"/>
                        <a:cs typeface="Times New Roman"/>
                      </a:endParaRPr>
                    </a:p>
                  </a:txBody>
                  <a:tcPr marL="8420" marR="8420" marT="8420" marB="8420" anchor="ctr">
                    <a:lnL>
                      <a:noFill/>
                    </a:lnL>
                    <a:lnR>
                      <a:noFill/>
                    </a:lnR>
                    <a:lnT>
                      <a:noFill/>
                    </a:lnT>
                    <a:lnB>
                      <a:noFill/>
                    </a:lnB>
                    <a:solidFill>
                      <a:srgbClr val="FFE6CE"/>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9</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(48) </a:t>
                      </a:r>
                      <a:endParaRPr lang="en-US" sz="1000">
                        <a:latin typeface="Calibri"/>
                        <a:ea typeface="Calibri"/>
                        <a:cs typeface="Times New Roman"/>
                      </a:endParaRPr>
                    </a:p>
                  </a:txBody>
                  <a:tcPr marL="8420" marR="8420" marT="8420" marB="8420" anchor="ctr">
                    <a:lnL>
                      <a:noFill/>
                    </a:lnL>
                    <a:lnR>
                      <a:noFill/>
                    </a:lnR>
                    <a:lnT>
                      <a:noFill/>
                    </a:lnT>
                    <a:lnB>
                      <a:noFill/>
                    </a:lnB>
                    <a:solidFill>
                      <a:srgbClr val="FFDFC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14</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(57) </a:t>
                      </a:r>
                      <a:endParaRPr lang="en-US" sz="1000">
                        <a:latin typeface="Calibri"/>
                        <a:ea typeface="Calibri"/>
                        <a:cs typeface="Times New Roman"/>
                      </a:endParaRPr>
                    </a:p>
                  </a:txBody>
                  <a:tcPr marL="8420" marR="8420" marT="8420" marB="8420" anchor="ctr">
                    <a:lnL>
                      <a:noFill/>
                    </a:lnL>
                    <a:lnR>
                      <a:noFill/>
                    </a:lnR>
                    <a:lnT>
                      <a:noFill/>
                    </a:lnT>
                    <a:lnB>
                      <a:noFill/>
                    </a:lnB>
                    <a:solidFill>
                      <a:srgbClr val="FFBD7C"/>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17</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(63) </a:t>
                      </a:r>
                      <a:endParaRPr lang="en-US" sz="1000">
                        <a:latin typeface="Calibri"/>
                        <a:ea typeface="Calibri"/>
                        <a:cs typeface="Times New Roman"/>
                      </a:endParaRPr>
                    </a:p>
                  </a:txBody>
                  <a:tcPr marL="8420" marR="8420" marT="8420" marB="8420" anchor="ctr">
                    <a:lnL>
                      <a:noFill/>
                    </a:lnL>
                    <a:lnR>
                      <a:noFill/>
                    </a:lnR>
                    <a:lnT>
                      <a:noFill/>
                    </a:lnT>
                    <a:lnB>
                      <a:noFill/>
                    </a:lnB>
                    <a:solidFill>
                      <a:srgbClr val="FFA852"/>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18</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(64) </a:t>
                      </a:r>
                      <a:endParaRPr lang="en-US" sz="1000">
                        <a:latin typeface="Calibri"/>
                        <a:ea typeface="Calibri"/>
                        <a:cs typeface="Times New Roman"/>
                      </a:endParaRPr>
                    </a:p>
                  </a:txBody>
                  <a:tcPr marL="8420" marR="8420" marT="8420" marB="8420" anchor="ctr">
                    <a:lnL>
                      <a:noFill/>
                    </a:lnL>
                    <a:lnR>
                      <a:noFill/>
                    </a:lnR>
                    <a:lnT>
                      <a:noFill/>
                    </a:lnT>
                    <a:lnB>
                      <a:noFill/>
                    </a:lnB>
                    <a:solidFill>
                      <a:srgbClr val="FFA144"/>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18</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(64) </a:t>
                      </a:r>
                      <a:endParaRPr lang="en-US" sz="1000">
                        <a:latin typeface="Calibri"/>
                        <a:ea typeface="Calibri"/>
                        <a:cs typeface="Times New Roman"/>
                      </a:endParaRPr>
                    </a:p>
                  </a:txBody>
                  <a:tcPr marL="8420" marR="8420" marT="8420" marB="8420" anchor="ctr">
                    <a:lnL>
                      <a:noFill/>
                    </a:lnL>
                    <a:lnR>
                      <a:noFill/>
                    </a:lnR>
                    <a:lnT>
                      <a:noFill/>
                    </a:lnT>
                    <a:lnB>
                      <a:noFill/>
                    </a:lnB>
                    <a:solidFill>
                      <a:srgbClr val="FFA144"/>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19</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(66) </a:t>
                      </a:r>
                      <a:endParaRPr lang="en-US" sz="1000">
                        <a:latin typeface="Calibri"/>
                        <a:ea typeface="Calibri"/>
                        <a:cs typeface="Times New Roman"/>
                      </a:endParaRPr>
                    </a:p>
                  </a:txBody>
                  <a:tcPr marL="8420" marR="8420" marT="8420" marB="8420" anchor="ctr">
                    <a:lnL>
                      <a:noFill/>
                    </a:lnL>
                    <a:lnR>
                      <a:noFill/>
                    </a:lnR>
                    <a:lnT>
                      <a:noFill/>
                    </a:lnT>
                    <a:lnB>
                      <a:noFill/>
                    </a:lnB>
                    <a:solidFill>
                      <a:srgbClr val="FF9B37"/>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18</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(64) </a:t>
                      </a:r>
                      <a:endParaRPr lang="en-US" sz="1000">
                        <a:latin typeface="Calibri"/>
                        <a:ea typeface="Calibri"/>
                        <a:cs typeface="Times New Roman"/>
                      </a:endParaRPr>
                    </a:p>
                  </a:txBody>
                  <a:tcPr marL="8420" marR="8420" marT="8420" marB="8420" anchor="ctr">
                    <a:lnL>
                      <a:noFill/>
                    </a:lnL>
                    <a:lnR>
                      <a:noFill/>
                    </a:lnR>
                    <a:lnT>
                      <a:noFill/>
                    </a:lnT>
                    <a:lnB>
                      <a:noFill/>
                    </a:lnB>
                    <a:solidFill>
                      <a:srgbClr val="FFA144"/>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18</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(64) </a:t>
                      </a:r>
                      <a:endParaRPr lang="en-US" sz="1000">
                        <a:latin typeface="Calibri"/>
                        <a:ea typeface="Calibri"/>
                        <a:cs typeface="Times New Roman"/>
                      </a:endParaRPr>
                    </a:p>
                  </a:txBody>
                  <a:tcPr marL="8420" marR="8420" marT="8420" marB="8420" anchor="ctr">
                    <a:lnL>
                      <a:noFill/>
                    </a:lnL>
                    <a:lnR>
                      <a:noFill/>
                    </a:lnR>
                    <a:lnT>
                      <a:noFill/>
                    </a:lnT>
                    <a:lnB>
                      <a:noFill/>
                    </a:lnB>
                    <a:solidFill>
                      <a:srgbClr val="FFA144"/>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16</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(61) </a:t>
                      </a:r>
                      <a:endParaRPr lang="en-US" sz="1000">
                        <a:latin typeface="Calibri"/>
                        <a:ea typeface="Calibri"/>
                        <a:cs typeface="Times New Roman"/>
                      </a:endParaRPr>
                    </a:p>
                  </a:txBody>
                  <a:tcPr marL="8420" marR="8420" marT="8420" marB="8420" anchor="ctr">
                    <a:lnL>
                      <a:noFill/>
                    </a:lnL>
                    <a:lnR>
                      <a:noFill/>
                    </a:lnR>
                    <a:lnT>
                      <a:noFill/>
                    </a:lnT>
                    <a:lnB>
                      <a:noFill/>
                    </a:lnB>
                    <a:solidFill>
                      <a:srgbClr val="FFAF6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12</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(54) </a:t>
                      </a:r>
                      <a:endParaRPr lang="en-US" sz="1000">
                        <a:latin typeface="Calibri"/>
                        <a:ea typeface="Calibri"/>
                        <a:cs typeface="Times New Roman"/>
                      </a:endParaRPr>
                    </a:p>
                  </a:txBody>
                  <a:tcPr marL="8420" marR="8420" marT="8420" marB="8420" anchor="ctr">
                    <a:lnL>
                      <a:noFill/>
                    </a:lnL>
                    <a:lnR>
                      <a:noFill/>
                    </a:lnR>
                    <a:lnT>
                      <a:noFill/>
                    </a:lnT>
                    <a:lnB>
                      <a:noFill/>
                    </a:lnB>
                    <a:solidFill>
                      <a:srgbClr val="FFCB97"/>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9</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(48) </a:t>
                      </a:r>
                      <a:endParaRPr lang="en-US" sz="1000">
                        <a:latin typeface="Calibri"/>
                        <a:ea typeface="Calibri"/>
                        <a:cs typeface="Times New Roman"/>
                      </a:endParaRPr>
                    </a:p>
                  </a:txBody>
                  <a:tcPr marL="8420" marR="8420" marT="8420" marB="8420" anchor="ctr">
                    <a:lnL>
                      <a:noFill/>
                    </a:lnL>
                    <a:lnR>
                      <a:noFill/>
                    </a:lnR>
                    <a:lnT>
                      <a:noFill/>
                    </a:lnT>
                    <a:lnB>
                      <a:noFill/>
                    </a:lnB>
                    <a:solidFill>
                      <a:srgbClr val="FFDFC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15</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(58) </a:t>
                      </a:r>
                      <a:endParaRPr lang="en-US" sz="1000">
                        <a:latin typeface="Calibri"/>
                        <a:ea typeface="Calibri"/>
                        <a:cs typeface="Times New Roman"/>
                      </a:endParaRPr>
                    </a:p>
                  </a:txBody>
                  <a:tcPr marL="8420" marR="8420" marT="8420" marB="8420" anchor="ctr">
                    <a:lnL>
                      <a:noFill/>
                    </a:lnL>
                    <a:lnR>
                      <a:noFill/>
                    </a:lnR>
                    <a:lnT>
                      <a:noFill/>
                    </a:lnT>
                    <a:lnB>
                      <a:noFill/>
                    </a:lnB>
                    <a:solidFill>
                      <a:srgbClr val="FFB66E"/>
                    </a:solidFill>
                  </a:tcPr>
                </a:tc>
              </a:tr>
              <a:tr h="886665">
                <a:tc>
                  <a:txBody>
                    <a:bodyPr/>
                    <a:lstStyle/>
                    <a:p>
                      <a:pPr marL="0" marR="0" algn="ctr">
                        <a:lnSpc>
                          <a:spcPts val="1440"/>
                        </a:lnSpc>
                        <a:spcBef>
                          <a:spcPts val="0"/>
                        </a:spcBef>
                        <a:spcAft>
                          <a:spcPts val="1000"/>
                        </a:spcAft>
                      </a:pPr>
                      <a:r>
                        <a:rPr lang="en-US" sz="1000" b="1">
                          <a:latin typeface="Calibri"/>
                          <a:ea typeface="Calibri"/>
                          <a:cs typeface="Times New Roman"/>
                        </a:rPr>
                        <a:t>Average low °C (°F)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(36) </a:t>
                      </a:r>
                      <a:endParaRPr lang="en-US" sz="1000">
                        <a:latin typeface="Calibri"/>
                        <a:ea typeface="Calibri"/>
                        <a:cs typeface="Times New Roman"/>
                      </a:endParaRPr>
                    </a:p>
                  </a:txBody>
                  <a:tcPr marL="8420" marR="8420" marT="8420" marB="8420" anchor="ctr">
                    <a:lnL>
                      <a:noFill/>
                    </a:lnL>
                    <a:lnR>
                      <a:noFill/>
                    </a:lnR>
                    <a:lnT>
                      <a:noFill/>
                    </a:lnT>
                    <a:lnB>
                      <a:noFill/>
                    </a:lnB>
                    <a:solidFill>
                      <a:srgbClr val="F1F1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(36) </a:t>
                      </a:r>
                      <a:endParaRPr lang="en-US" sz="1000">
                        <a:latin typeface="Calibri"/>
                        <a:ea typeface="Calibri"/>
                        <a:cs typeface="Times New Roman"/>
                      </a:endParaRPr>
                    </a:p>
                  </a:txBody>
                  <a:tcPr marL="8420" marR="8420" marT="8420" marB="8420" anchor="ctr">
                    <a:lnL>
                      <a:noFill/>
                    </a:lnL>
                    <a:lnR>
                      <a:noFill/>
                    </a:lnR>
                    <a:lnT>
                      <a:noFill/>
                    </a:lnT>
                    <a:lnB>
                      <a:noFill/>
                    </a:lnB>
                    <a:solidFill>
                      <a:srgbClr val="F1F1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6</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(43) </a:t>
                      </a:r>
                      <a:endParaRPr lang="en-US" sz="1000">
                        <a:latin typeface="Calibri"/>
                        <a:ea typeface="Calibri"/>
                        <a:cs typeface="Times New Roman"/>
                      </a:endParaRPr>
                    </a:p>
                  </a:txBody>
                  <a:tcPr marL="8420" marR="8420" marT="8420" marB="8420" anchor="ctr">
                    <a:lnL>
                      <a:noFill/>
                    </a:lnL>
                    <a:lnR>
                      <a:noFill/>
                    </a:lnR>
                    <a:lnT>
                      <a:noFill/>
                    </a:lnT>
                    <a:lnB>
                      <a:noFill/>
                    </a:lnB>
                    <a:solidFill>
                      <a:srgbClr val="FFF4EA"/>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9</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(48) </a:t>
                      </a:r>
                      <a:endParaRPr lang="en-US" sz="1000">
                        <a:latin typeface="Calibri"/>
                        <a:ea typeface="Calibri"/>
                        <a:cs typeface="Times New Roman"/>
                      </a:endParaRPr>
                    </a:p>
                  </a:txBody>
                  <a:tcPr marL="8420" marR="8420" marT="8420" marB="8420" anchor="ctr">
                    <a:lnL>
                      <a:noFill/>
                    </a:lnL>
                    <a:lnR>
                      <a:noFill/>
                    </a:lnR>
                    <a:lnT>
                      <a:noFill/>
                    </a:lnT>
                    <a:lnB>
                      <a:noFill/>
                    </a:lnB>
                    <a:solidFill>
                      <a:srgbClr val="FFDFC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12</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(54) </a:t>
                      </a:r>
                      <a:endParaRPr lang="en-US" sz="1000">
                        <a:latin typeface="Calibri"/>
                        <a:ea typeface="Calibri"/>
                        <a:cs typeface="Times New Roman"/>
                      </a:endParaRPr>
                    </a:p>
                  </a:txBody>
                  <a:tcPr marL="8420" marR="8420" marT="8420" marB="8420" anchor="ctr">
                    <a:lnL>
                      <a:noFill/>
                    </a:lnL>
                    <a:lnR>
                      <a:noFill/>
                    </a:lnR>
                    <a:lnT>
                      <a:noFill/>
                    </a:lnT>
                    <a:lnB>
                      <a:noFill/>
                    </a:lnB>
                    <a:solidFill>
                      <a:srgbClr val="FFCB97"/>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(55) </a:t>
                      </a:r>
                      <a:endParaRPr lang="en-US" sz="1000">
                        <a:latin typeface="Calibri"/>
                        <a:ea typeface="Calibri"/>
                        <a:cs typeface="Times New Roman"/>
                      </a:endParaRPr>
                    </a:p>
                  </a:txBody>
                  <a:tcPr marL="8420" marR="8420" marT="8420" marB="8420" anchor="ctr">
                    <a:lnL>
                      <a:noFill/>
                    </a:lnL>
                    <a:lnR>
                      <a:noFill/>
                    </a:lnR>
                    <a:lnT>
                      <a:noFill/>
                    </a:lnT>
                    <a:lnB>
                      <a:noFill/>
                    </a:lnB>
                    <a:solidFill>
                      <a:srgbClr val="FFC489"/>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14</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(57) </a:t>
                      </a:r>
                      <a:endParaRPr lang="en-US" sz="1000">
                        <a:latin typeface="Calibri"/>
                        <a:ea typeface="Calibri"/>
                        <a:cs typeface="Times New Roman"/>
                      </a:endParaRPr>
                    </a:p>
                  </a:txBody>
                  <a:tcPr marL="8420" marR="8420" marT="8420" marB="8420" anchor="ctr">
                    <a:lnL>
                      <a:noFill/>
                    </a:lnL>
                    <a:lnR>
                      <a:noFill/>
                    </a:lnR>
                    <a:lnT>
                      <a:noFill/>
                    </a:lnT>
                    <a:lnB>
                      <a:noFill/>
                    </a:lnB>
                    <a:solidFill>
                      <a:srgbClr val="FFBD7C"/>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14</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(57) </a:t>
                      </a:r>
                      <a:endParaRPr lang="en-US" sz="1000">
                        <a:latin typeface="Calibri"/>
                        <a:ea typeface="Calibri"/>
                        <a:cs typeface="Times New Roman"/>
                      </a:endParaRPr>
                    </a:p>
                  </a:txBody>
                  <a:tcPr marL="8420" marR="8420" marT="8420" marB="8420" anchor="ctr">
                    <a:lnL>
                      <a:noFill/>
                    </a:lnL>
                    <a:lnR>
                      <a:noFill/>
                    </a:lnR>
                    <a:lnT>
                      <a:noFill/>
                    </a:lnT>
                    <a:lnB>
                      <a:noFill/>
                    </a:lnB>
                    <a:solidFill>
                      <a:srgbClr val="FFBD7C"/>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(55) </a:t>
                      </a:r>
                      <a:endParaRPr lang="en-US" sz="1000">
                        <a:latin typeface="Calibri"/>
                        <a:ea typeface="Calibri"/>
                        <a:cs typeface="Times New Roman"/>
                      </a:endParaRPr>
                    </a:p>
                  </a:txBody>
                  <a:tcPr marL="8420" marR="8420" marT="8420" marB="8420" anchor="ctr">
                    <a:lnL>
                      <a:noFill/>
                    </a:lnL>
                    <a:lnR>
                      <a:noFill/>
                    </a:lnR>
                    <a:lnT>
                      <a:noFill/>
                    </a:lnT>
                    <a:lnB>
                      <a:noFill/>
                    </a:lnB>
                    <a:solidFill>
                      <a:srgbClr val="FFC489"/>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10</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(50) </a:t>
                      </a:r>
                      <a:endParaRPr lang="en-US" sz="1000">
                        <a:latin typeface="Calibri"/>
                        <a:ea typeface="Calibri"/>
                        <a:cs typeface="Times New Roman"/>
                      </a:endParaRPr>
                    </a:p>
                  </a:txBody>
                  <a:tcPr marL="8420" marR="8420" marT="8420" marB="8420" anchor="ctr">
                    <a:lnL>
                      <a:noFill/>
                    </a:lnL>
                    <a:lnR>
                      <a:noFill/>
                    </a:lnR>
                    <a:lnT>
                      <a:noFill/>
                    </a:lnT>
                    <a:lnB>
                      <a:noFill/>
                    </a:lnB>
                    <a:solidFill>
                      <a:srgbClr val="FFD9B3"/>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6</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(43) </a:t>
                      </a:r>
                      <a:endParaRPr lang="en-US" sz="1000">
                        <a:latin typeface="Calibri"/>
                        <a:ea typeface="Calibri"/>
                        <a:cs typeface="Times New Roman"/>
                      </a:endParaRPr>
                    </a:p>
                  </a:txBody>
                  <a:tcPr marL="8420" marR="8420" marT="8420" marB="8420" anchor="ctr">
                    <a:lnL>
                      <a:noFill/>
                    </a:lnL>
                    <a:lnR>
                      <a:noFill/>
                    </a:lnR>
                    <a:lnT>
                      <a:noFill/>
                    </a:lnT>
                    <a:lnB>
                      <a:noFill/>
                    </a:lnB>
                    <a:solidFill>
                      <a:srgbClr val="FFF4EA"/>
                    </a:solidFill>
                  </a:tcPr>
                </a:tc>
                <a:tc>
                  <a:txBody>
                    <a:bodyPr/>
                    <a:lstStyle/>
                    <a:p>
                      <a:pPr marL="0" marR="0" algn="ctr">
                        <a:lnSpc>
                          <a:spcPts val="1440"/>
                        </a:lnSpc>
                        <a:spcBef>
                          <a:spcPts val="0"/>
                        </a:spcBef>
                        <a:spcAft>
                          <a:spcPts val="1000"/>
                        </a:spcAft>
                      </a:pPr>
                      <a:r>
                        <a:rPr lang="en-US" sz="1000" dirty="0">
                          <a:solidFill>
                            <a:srgbClr val="000000"/>
                          </a:solidFill>
                          <a:latin typeface="Calibri"/>
                          <a:ea typeface="Calibri"/>
                          <a:cs typeface="Times New Roman"/>
                        </a:rPr>
                        <a:t>3</a:t>
                      </a:r>
                      <a:br>
                        <a:rPr lang="en-US" sz="1000" dirty="0">
                          <a:solidFill>
                            <a:srgbClr val="000000"/>
                          </a:solidFill>
                          <a:latin typeface="Calibri"/>
                          <a:ea typeface="Calibri"/>
                          <a:cs typeface="Times New Roman"/>
                        </a:rPr>
                      </a:br>
                      <a:r>
                        <a:rPr lang="en-US" sz="1000" dirty="0">
                          <a:solidFill>
                            <a:srgbClr val="000000"/>
                          </a:solidFill>
                          <a:latin typeface="Calibri"/>
                          <a:ea typeface="Calibri"/>
                          <a:cs typeface="Times New Roman"/>
                        </a:rPr>
                        <a:t>(37) </a:t>
                      </a:r>
                      <a:endParaRPr lang="en-US" sz="1000" dirty="0">
                        <a:latin typeface="Calibri"/>
                        <a:ea typeface="Calibri"/>
                        <a:cs typeface="Times New Roman"/>
                      </a:endParaRPr>
                    </a:p>
                  </a:txBody>
                  <a:tcPr marL="8420" marR="8420" marT="8420" marB="8420" anchor="ctr">
                    <a:lnL>
                      <a:noFill/>
                    </a:lnL>
                    <a:lnR>
                      <a:noFill/>
                    </a:lnR>
                    <a:lnT>
                      <a:noFill/>
                    </a:lnT>
                    <a:lnB>
                      <a:noFill/>
                    </a:lnB>
                    <a:solidFill>
                      <a:srgbClr val="F6F6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9</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(48) </a:t>
                      </a:r>
                      <a:endParaRPr lang="en-US" sz="1000">
                        <a:latin typeface="Calibri"/>
                        <a:ea typeface="Calibri"/>
                        <a:cs typeface="Times New Roman"/>
                      </a:endParaRPr>
                    </a:p>
                  </a:txBody>
                  <a:tcPr marL="8420" marR="8420" marT="8420" marB="8420" anchor="ctr">
                    <a:lnL>
                      <a:noFill/>
                    </a:lnL>
                    <a:lnR>
                      <a:noFill/>
                    </a:lnR>
                    <a:lnT>
                      <a:noFill/>
                    </a:lnT>
                    <a:lnB>
                      <a:noFill/>
                    </a:lnB>
                    <a:solidFill>
                      <a:srgbClr val="FFDFC0"/>
                    </a:solidFill>
                  </a:tcPr>
                </a:tc>
              </a:tr>
              <a:tr h="670780">
                <a:tc>
                  <a:txBody>
                    <a:bodyPr/>
                    <a:lstStyle/>
                    <a:p>
                      <a:pPr marL="0" marR="0" algn="ctr">
                        <a:lnSpc>
                          <a:spcPts val="1440"/>
                        </a:lnSpc>
                        <a:spcBef>
                          <a:spcPts val="0"/>
                        </a:spcBef>
                        <a:spcAft>
                          <a:spcPts val="1000"/>
                        </a:spcAft>
                      </a:pPr>
                      <a:r>
                        <a:rPr lang="en-US" sz="1000" b="1">
                          <a:latin typeface="Calibri"/>
                          <a:ea typeface="Calibri"/>
                          <a:cs typeface="Times New Roman"/>
                        </a:rPr>
                        <a:t>Record low °C (°F)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(27) </a:t>
                      </a:r>
                      <a:endParaRPr lang="en-US" sz="1000">
                        <a:latin typeface="Calibri"/>
                        <a:ea typeface="Calibri"/>
                        <a:cs typeface="Times New Roman"/>
                      </a:endParaRPr>
                    </a:p>
                  </a:txBody>
                  <a:tcPr marL="8420" marR="8420" marT="8420" marB="8420" anchor="ctr">
                    <a:lnL>
                      <a:noFill/>
                    </a:lnL>
                    <a:lnR>
                      <a:noFill/>
                    </a:lnR>
                    <a:lnT>
                      <a:noFill/>
                    </a:lnT>
                    <a:lnB>
                      <a:noFill/>
                    </a:lnB>
                    <a:solidFill>
                      <a:srgbClr val="D6D6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(28) </a:t>
                      </a:r>
                      <a:endParaRPr lang="en-US" sz="1000">
                        <a:latin typeface="Calibri"/>
                        <a:ea typeface="Calibri"/>
                        <a:cs typeface="Times New Roman"/>
                      </a:endParaRPr>
                    </a:p>
                  </a:txBody>
                  <a:tcPr marL="8420" marR="8420" marT="8420" marB="8420" anchor="ctr">
                    <a:lnL>
                      <a:noFill/>
                    </a:lnL>
                    <a:lnR>
                      <a:noFill/>
                    </a:lnR>
                    <a:lnT>
                      <a:noFill/>
                    </a:lnT>
                    <a:lnB>
                      <a:noFill/>
                    </a:lnB>
                    <a:solidFill>
                      <a:srgbClr val="DBDB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(30) </a:t>
                      </a:r>
                      <a:endParaRPr lang="en-US" sz="1000">
                        <a:latin typeface="Calibri"/>
                        <a:ea typeface="Calibri"/>
                        <a:cs typeface="Times New Roman"/>
                      </a:endParaRPr>
                    </a:p>
                  </a:txBody>
                  <a:tcPr marL="8420" marR="8420" marT="8420" marB="8420" anchor="ctr">
                    <a:lnL>
                      <a:noFill/>
                    </a:lnL>
                    <a:lnR>
                      <a:noFill/>
                    </a:lnR>
                    <a:lnT>
                      <a:noFill/>
                    </a:lnT>
                    <a:lnB>
                      <a:noFill/>
                    </a:lnB>
                    <a:solidFill>
                      <a:srgbClr val="E1E1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(34) </a:t>
                      </a:r>
                      <a:endParaRPr lang="en-US" sz="1000">
                        <a:latin typeface="Calibri"/>
                        <a:ea typeface="Calibri"/>
                        <a:cs typeface="Times New Roman"/>
                      </a:endParaRPr>
                    </a:p>
                  </a:txBody>
                  <a:tcPr marL="8420" marR="8420" marT="8420" marB="8420" anchor="ctr">
                    <a:lnL>
                      <a:noFill/>
                    </a:lnL>
                    <a:lnR>
                      <a:noFill/>
                    </a:lnR>
                    <a:lnT>
                      <a:noFill/>
                    </a:lnT>
                    <a:lnB>
                      <a:noFill/>
                    </a:lnB>
                    <a:solidFill>
                      <a:srgbClr val="ECEC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6</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(43) </a:t>
                      </a:r>
                      <a:endParaRPr lang="en-US" sz="1000">
                        <a:latin typeface="Calibri"/>
                        <a:ea typeface="Calibri"/>
                        <a:cs typeface="Times New Roman"/>
                      </a:endParaRPr>
                    </a:p>
                  </a:txBody>
                  <a:tcPr marL="8420" marR="8420" marT="8420" marB="8420" anchor="ctr">
                    <a:lnL>
                      <a:noFill/>
                    </a:lnL>
                    <a:lnR>
                      <a:noFill/>
                    </a:lnR>
                    <a:lnT>
                      <a:noFill/>
                    </a:lnT>
                    <a:lnB>
                      <a:noFill/>
                    </a:lnB>
                    <a:solidFill>
                      <a:srgbClr val="FFF4EA"/>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8</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(46) </a:t>
                      </a:r>
                      <a:endParaRPr lang="en-US" sz="1000">
                        <a:latin typeface="Calibri"/>
                        <a:ea typeface="Calibri"/>
                        <a:cs typeface="Times New Roman"/>
                      </a:endParaRPr>
                    </a:p>
                  </a:txBody>
                  <a:tcPr marL="8420" marR="8420" marT="8420" marB="8420" anchor="ctr">
                    <a:lnL>
                      <a:noFill/>
                    </a:lnL>
                    <a:lnR>
                      <a:noFill/>
                    </a:lnR>
                    <a:lnT>
                      <a:noFill/>
                    </a:lnT>
                    <a:lnB>
                      <a:noFill/>
                    </a:lnB>
                    <a:solidFill>
                      <a:srgbClr val="FFE6CE"/>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9</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(48) </a:t>
                      </a:r>
                      <a:endParaRPr lang="en-US" sz="1000">
                        <a:latin typeface="Calibri"/>
                        <a:ea typeface="Calibri"/>
                        <a:cs typeface="Times New Roman"/>
                      </a:endParaRPr>
                    </a:p>
                  </a:txBody>
                  <a:tcPr marL="8420" marR="8420" marT="8420" marB="8420" anchor="ctr">
                    <a:lnL>
                      <a:noFill/>
                    </a:lnL>
                    <a:lnR>
                      <a:noFill/>
                    </a:lnR>
                    <a:lnT>
                      <a:noFill/>
                    </a:lnT>
                    <a:lnB>
                      <a:noFill/>
                    </a:lnB>
                    <a:solidFill>
                      <a:srgbClr val="FFDFC0"/>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11</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(52) </a:t>
                      </a:r>
                      <a:endParaRPr lang="en-US" sz="1000">
                        <a:latin typeface="Calibri"/>
                        <a:ea typeface="Calibri"/>
                        <a:cs typeface="Times New Roman"/>
                      </a:endParaRPr>
                    </a:p>
                  </a:txBody>
                  <a:tcPr marL="8420" marR="8420" marT="8420" marB="8420" anchor="ctr">
                    <a:lnL>
                      <a:noFill/>
                    </a:lnL>
                    <a:lnR>
                      <a:noFill/>
                    </a:lnR>
                    <a:lnT>
                      <a:noFill/>
                    </a:lnT>
                    <a:lnB>
                      <a:noFill/>
                    </a:lnB>
                    <a:solidFill>
                      <a:srgbClr val="FFD2A5"/>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10</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(50) </a:t>
                      </a:r>
                      <a:endParaRPr lang="en-US" sz="1000">
                        <a:latin typeface="Calibri"/>
                        <a:ea typeface="Calibri"/>
                        <a:cs typeface="Times New Roman"/>
                      </a:endParaRPr>
                    </a:p>
                  </a:txBody>
                  <a:tcPr marL="8420" marR="8420" marT="8420" marB="8420" anchor="ctr">
                    <a:lnL>
                      <a:noFill/>
                    </a:lnL>
                    <a:lnR>
                      <a:noFill/>
                    </a:lnR>
                    <a:lnT>
                      <a:noFill/>
                    </a:lnT>
                    <a:lnB>
                      <a:noFill/>
                    </a:lnB>
                    <a:solidFill>
                      <a:srgbClr val="FFD9B3"/>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4</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(39) </a:t>
                      </a:r>
                      <a:endParaRPr lang="en-US" sz="1000">
                        <a:latin typeface="Calibri"/>
                        <a:ea typeface="Calibri"/>
                        <a:cs typeface="Times New Roman"/>
                      </a:endParaRPr>
                    </a:p>
                  </a:txBody>
                  <a:tcPr marL="8420" marR="8420" marT="8420" marB="8420" anchor="ctr">
                    <a:lnL>
                      <a:noFill/>
                    </a:lnL>
                    <a:lnR>
                      <a:noFill/>
                    </a:lnR>
                    <a:lnT>
                      <a:noFill/>
                    </a:lnT>
                    <a:lnB>
                      <a:noFill/>
                    </a:lnB>
                    <a:solidFill>
                      <a:srgbClr val="FCFC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(36) </a:t>
                      </a:r>
                      <a:endParaRPr lang="en-US" sz="1000">
                        <a:latin typeface="Calibri"/>
                        <a:ea typeface="Calibri"/>
                        <a:cs typeface="Times New Roman"/>
                      </a:endParaRPr>
                    </a:p>
                  </a:txBody>
                  <a:tcPr marL="8420" marR="8420" marT="8420" marB="8420" anchor="ctr">
                    <a:lnL>
                      <a:noFill/>
                    </a:lnL>
                    <a:lnR>
                      <a:noFill/>
                    </a:lnR>
                    <a:lnT>
                      <a:noFill/>
                    </a:lnT>
                    <a:lnB>
                      <a:noFill/>
                    </a:lnB>
                    <a:solidFill>
                      <a:srgbClr val="F1F1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(30) </a:t>
                      </a:r>
                      <a:endParaRPr lang="en-US" sz="1000">
                        <a:latin typeface="Calibri"/>
                        <a:ea typeface="Calibri"/>
                        <a:cs typeface="Times New Roman"/>
                      </a:endParaRPr>
                    </a:p>
                  </a:txBody>
                  <a:tcPr marL="8420" marR="8420" marT="8420" marB="8420" anchor="ctr">
                    <a:lnL>
                      <a:noFill/>
                    </a:lnL>
                    <a:lnR>
                      <a:noFill/>
                    </a:lnR>
                    <a:lnT>
                      <a:noFill/>
                    </a:lnT>
                    <a:lnB>
                      <a:noFill/>
                    </a:lnB>
                    <a:solidFill>
                      <a:srgbClr val="E1E1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(27) </a:t>
                      </a:r>
                      <a:endParaRPr lang="en-US" sz="1000">
                        <a:latin typeface="Calibri"/>
                        <a:ea typeface="Calibri"/>
                        <a:cs typeface="Times New Roman"/>
                      </a:endParaRPr>
                    </a:p>
                  </a:txBody>
                  <a:tcPr marL="8420" marR="8420" marT="8420" marB="8420" anchor="ctr">
                    <a:lnL>
                      <a:noFill/>
                    </a:lnL>
                    <a:lnR>
                      <a:noFill/>
                    </a:lnR>
                    <a:lnT>
                      <a:noFill/>
                    </a:lnT>
                    <a:lnB>
                      <a:noFill/>
                    </a:lnB>
                    <a:solidFill>
                      <a:srgbClr val="D6D6FF"/>
                    </a:solidFill>
                  </a:tcPr>
                </a:tc>
              </a:tr>
              <a:tr h="1534315">
                <a:tc>
                  <a:txBody>
                    <a:bodyPr/>
                    <a:lstStyle/>
                    <a:p>
                      <a:pPr marL="0" marR="0" algn="ctr">
                        <a:lnSpc>
                          <a:spcPts val="1440"/>
                        </a:lnSpc>
                        <a:spcBef>
                          <a:spcPts val="0"/>
                        </a:spcBef>
                        <a:spcAft>
                          <a:spcPts val="1000"/>
                        </a:spcAft>
                      </a:pPr>
                      <a:r>
                        <a:rPr lang="en-US" sz="1000" b="1">
                          <a:latin typeface="Calibri"/>
                          <a:ea typeface="Calibri"/>
                          <a:cs typeface="Times New Roman"/>
                        </a:rPr>
                        <a:t>Average </a:t>
                      </a:r>
                      <a:r>
                        <a:rPr lang="en-US" sz="1000" b="1" u="sng">
                          <a:solidFill>
                            <a:srgbClr val="0000FF"/>
                          </a:solidFill>
                          <a:latin typeface="Calibri"/>
                          <a:ea typeface="Calibri"/>
                          <a:cs typeface="Times New Roman"/>
                          <a:hlinkClick r:id="rId2" tooltip="Precipitation"/>
                        </a:rPr>
                        <a:t>precipitation</a:t>
                      </a:r>
                      <a:r>
                        <a:rPr lang="en-US" sz="1000" b="1">
                          <a:latin typeface="Calibri"/>
                          <a:ea typeface="Calibri"/>
                          <a:cs typeface="Times New Roman"/>
                        </a:rPr>
                        <a:t> mm (inches) </a:t>
                      </a:r>
                      <a:endParaRPr lang="en-US" sz="1000">
                        <a:latin typeface="Calibri"/>
                        <a:ea typeface="Calibri"/>
                        <a:cs typeface="Times New Roman"/>
                      </a:endParaRPr>
                    </a:p>
                  </a:txBody>
                  <a:tcPr marL="8420" marR="8420" marT="8420" marB="8420" anchor="ctr">
                    <a:lnL>
                      <a:noFill/>
                    </a:lnL>
                    <a:lnR>
                      <a:noFill/>
                    </a:lnR>
                    <a:lnT>
                      <a:noFill/>
                    </a:lnT>
                    <a:lnB>
                      <a:noFill/>
                    </a:lnB>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13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(0.51) </a:t>
                      </a:r>
                      <a:endParaRPr lang="en-US" sz="1000">
                        <a:latin typeface="Calibri"/>
                        <a:ea typeface="Calibri"/>
                        <a:cs typeface="Times New Roman"/>
                      </a:endParaRPr>
                    </a:p>
                  </a:txBody>
                  <a:tcPr marL="8420" marR="8420" marT="8420" marB="8420" anchor="ctr">
                    <a:lnL>
                      <a:noFill/>
                    </a:lnL>
                    <a:lnR>
                      <a:noFill/>
                    </a:lnR>
                    <a:lnT>
                      <a:noFill/>
                    </a:lnT>
                    <a:lnB>
                      <a:noFill/>
                    </a:lnB>
                    <a:solidFill>
                      <a:srgbClr val="EBEB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28</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(1.1) </a:t>
                      </a:r>
                      <a:endParaRPr lang="en-US" sz="1000">
                        <a:latin typeface="Calibri"/>
                        <a:ea typeface="Calibri"/>
                        <a:cs typeface="Times New Roman"/>
                      </a:endParaRPr>
                    </a:p>
                  </a:txBody>
                  <a:tcPr marL="8420" marR="8420" marT="8420" marB="8420" anchor="ctr">
                    <a:lnL>
                      <a:noFill/>
                    </a:lnL>
                    <a:lnR>
                      <a:noFill/>
                    </a:lnR>
                    <a:lnT>
                      <a:noFill/>
                    </a:lnT>
                    <a:lnB>
                      <a:noFill/>
                    </a:lnB>
                    <a:solidFill>
                      <a:srgbClr val="D1D1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43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(1.69) </a:t>
                      </a:r>
                      <a:endParaRPr lang="en-US" sz="1000">
                        <a:latin typeface="Calibri"/>
                        <a:ea typeface="Calibri"/>
                        <a:cs typeface="Times New Roman"/>
                      </a:endParaRPr>
                    </a:p>
                  </a:txBody>
                  <a:tcPr marL="8420" marR="8420" marT="8420" marB="8420" anchor="ctr">
                    <a:lnL>
                      <a:noFill/>
                    </a:lnL>
                    <a:lnR>
                      <a:noFill/>
                    </a:lnR>
                    <a:lnT>
                      <a:noFill/>
                    </a:lnT>
                    <a:lnB>
                      <a:noFill/>
                    </a:lnB>
                    <a:solidFill>
                      <a:srgbClr val="BEBEFF"/>
                    </a:solidFill>
                  </a:tcPr>
                </a:tc>
                <a:tc>
                  <a:txBody>
                    <a:bodyPr/>
                    <a:lstStyle/>
                    <a:p>
                      <a:pPr marL="0" marR="0" algn="ctr">
                        <a:lnSpc>
                          <a:spcPts val="1440"/>
                        </a:lnSpc>
                        <a:spcBef>
                          <a:spcPts val="0"/>
                        </a:spcBef>
                        <a:spcAft>
                          <a:spcPts val="1000"/>
                        </a:spcAft>
                      </a:pPr>
                      <a:r>
                        <a:rPr lang="en-US" sz="1000">
                          <a:solidFill>
                            <a:srgbClr val="FFFFFF"/>
                          </a:solidFill>
                          <a:latin typeface="Calibri"/>
                          <a:ea typeface="Calibri"/>
                          <a:cs typeface="Times New Roman"/>
                        </a:rPr>
                        <a:t>104</a:t>
                      </a:r>
                      <a:br>
                        <a:rPr lang="en-US" sz="1000">
                          <a:solidFill>
                            <a:srgbClr val="FFFFFF"/>
                          </a:solidFill>
                          <a:latin typeface="Calibri"/>
                          <a:ea typeface="Calibri"/>
                          <a:cs typeface="Times New Roman"/>
                        </a:rPr>
                      </a:br>
                      <a:r>
                        <a:rPr lang="en-US" sz="1000">
                          <a:solidFill>
                            <a:srgbClr val="FFFFFF"/>
                          </a:solidFill>
                          <a:latin typeface="Calibri"/>
                          <a:ea typeface="Calibri"/>
                          <a:cs typeface="Times New Roman"/>
                        </a:rPr>
                        <a:t>(4.09) </a:t>
                      </a:r>
                      <a:endParaRPr lang="en-US" sz="1000">
                        <a:latin typeface="Calibri"/>
                        <a:ea typeface="Calibri"/>
                        <a:cs typeface="Times New Roman"/>
                      </a:endParaRPr>
                    </a:p>
                  </a:txBody>
                  <a:tcPr marL="8420" marR="8420" marT="8420" marB="8420" anchor="ctr">
                    <a:lnL>
                      <a:noFill/>
                    </a:lnL>
                    <a:lnR>
                      <a:noFill/>
                    </a:lnR>
                    <a:lnT>
                      <a:noFill/>
                    </a:lnT>
                    <a:lnB>
                      <a:noFill/>
                    </a:lnB>
                    <a:solidFill>
                      <a:srgbClr val="5E5EFF"/>
                    </a:solidFill>
                  </a:tcPr>
                </a:tc>
                <a:tc>
                  <a:txBody>
                    <a:bodyPr/>
                    <a:lstStyle/>
                    <a:p>
                      <a:pPr marL="0" marR="0" algn="ctr">
                        <a:lnSpc>
                          <a:spcPts val="1440"/>
                        </a:lnSpc>
                        <a:spcBef>
                          <a:spcPts val="0"/>
                        </a:spcBef>
                        <a:spcAft>
                          <a:spcPts val="1000"/>
                        </a:spcAft>
                      </a:pPr>
                      <a:r>
                        <a:rPr lang="en-US" sz="1000">
                          <a:solidFill>
                            <a:srgbClr val="FFFFFF"/>
                          </a:solidFill>
                          <a:latin typeface="Calibri"/>
                          <a:ea typeface="Calibri"/>
                          <a:cs typeface="Times New Roman"/>
                        </a:rPr>
                        <a:t>216</a:t>
                      </a:r>
                      <a:br>
                        <a:rPr lang="en-US" sz="1000">
                          <a:solidFill>
                            <a:srgbClr val="FFFFFF"/>
                          </a:solidFill>
                          <a:latin typeface="Calibri"/>
                          <a:ea typeface="Calibri"/>
                          <a:cs typeface="Times New Roman"/>
                        </a:rPr>
                      </a:br>
                      <a:r>
                        <a:rPr lang="en-US" sz="1000">
                          <a:solidFill>
                            <a:srgbClr val="FFFFFF"/>
                          </a:solidFill>
                          <a:latin typeface="Calibri"/>
                          <a:ea typeface="Calibri"/>
                          <a:cs typeface="Times New Roman"/>
                        </a:rPr>
                        <a:t>(8.5) </a:t>
                      </a:r>
                      <a:endParaRPr lang="en-US" sz="1000">
                        <a:latin typeface="Calibri"/>
                        <a:ea typeface="Calibri"/>
                        <a:cs typeface="Times New Roman"/>
                      </a:endParaRPr>
                    </a:p>
                  </a:txBody>
                  <a:tcPr marL="8420" marR="8420" marT="8420" marB="8420" anchor="ctr">
                    <a:lnL>
                      <a:noFill/>
                    </a:lnL>
                    <a:lnR>
                      <a:noFill/>
                    </a:lnR>
                    <a:lnT>
                      <a:noFill/>
                    </a:lnT>
                    <a:lnB>
                      <a:noFill/>
                    </a:lnB>
                    <a:solidFill>
                      <a:srgbClr val="0000BC"/>
                    </a:solidFill>
                  </a:tcPr>
                </a:tc>
                <a:tc>
                  <a:txBody>
                    <a:bodyPr/>
                    <a:lstStyle/>
                    <a:p>
                      <a:pPr marL="0" marR="0" algn="ctr">
                        <a:lnSpc>
                          <a:spcPts val="1440"/>
                        </a:lnSpc>
                        <a:spcBef>
                          <a:spcPts val="0"/>
                        </a:spcBef>
                        <a:spcAft>
                          <a:spcPts val="1000"/>
                        </a:spcAft>
                      </a:pPr>
                      <a:r>
                        <a:rPr lang="en-US" sz="1000">
                          <a:solidFill>
                            <a:srgbClr val="FFFFFF"/>
                          </a:solidFill>
                          <a:latin typeface="Calibri"/>
                          <a:ea typeface="Calibri"/>
                          <a:cs typeface="Times New Roman"/>
                        </a:rPr>
                        <a:t>589</a:t>
                      </a:r>
                      <a:br>
                        <a:rPr lang="en-US" sz="1000">
                          <a:solidFill>
                            <a:srgbClr val="FFFFFF"/>
                          </a:solidFill>
                          <a:latin typeface="Calibri"/>
                          <a:ea typeface="Calibri"/>
                          <a:cs typeface="Times New Roman"/>
                        </a:rPr>
                      </a:br>
                      <a:r>
                        <a:rPr lang="en-US" sz="1000">
                          <a:solidFill>
                            <a:srgbClr val="FFFFFF"/>
                          </a:solidFill>
                          <a:latin typeface="Calibri"/>
                          <a:ea typeface="Calibri"/>
                          <a:cs typeface="Times New Roman"/>
                        </a:rPr>
                        <a:t>(23.19) </a:t>
                      </a:r>
                      <a:endParaRPr lang="en-US" sz="1000">
                        <a:latin typeface="Calibri"/>
                        <a:ea typeface="Calibri"/>
                        <a:cs typeface="Times New Roman"/>
                      </a:endParaRPr>
                    </a:p>
                  </a:txBody>
                  <a:tcPr marL="8420" marR="8420" marT="8420" marB="8420" anchor="ctr">
                    <a:lnL>
                      <a:noFill/>
                    </a:lnL>
                    <a:lnR>
                      <a:noFill/>
                    </a:lnR>
                    <a:lnT>
                      <a:noFill/>
                    </a:lnT>
                    <a:lnB>
                      <a:noFill/>
                    </a:lnB>
                    <a:solidFill>
                      <a:srgbClr val="000030"/>
                    </a:solidFill>
                  </a:tcPr>
                </a:tc>
                <a:tc>
                  <a:txBody>
                    <a:bodyPr/>
                    <a:lstStyle/>
                    <a:p>
                      <a:pPr marL="0" marR="0" algn="ctr">
                        <a:lnSpc>
                          <a:spcPts val="1440"/>
                        </a:lnSpc>
                        <a:spcBef>
                          <a:spcPts val="0"/>
                        </a:spcBef>
                        <a:spcAft>
                          <a:spcPts val="1000"/>
                        </a:spcAft>
                      </a:pPr>
                      <a:r>
                        <a:rPr lang="en-US" sz="1000">
                          <a:solidFill>
                            <a:srgbClr val="FFFFFF"/>
                          </a:solidFill>
                          <a:latin typeface="Calibri"/>
                          <a:ea typeface="Calibri"/>
                          <a:cs typeface="Times New Roman"/>
                        </a:rPr>
                        <a:t>798</a:t>
                      </a:r>
                      <a:br>
                        <a:rPr lang="en-US" sz="1000">
                          <a:solidFill>
                            <a:srgbClr val="FFFFFF"/>
                          </a:solidFill>
                          <a:latin typeface="Calibri"/>
                          <a:ea typeface="Calibri"/>
                          <a:cs typeface="Times New Roman"/>
                        </a:rPr>
                      </a:br>
                      <a:r>
                        <a:rPr lang="en-US" sz="1000">
                          <a:solidFill>
                            <a:srgbClr val="FFFFFF"/>
                          </a:solidFill>
                          <a:latin typeface="Calibri"/>
                          <a:ea typeface="Calibri"/>
                          <a:cs typeface="Times New Roman"/>
                        </a:rPr>
                        <a:t>(31.42) </a:t>
                      </a:r>
                      <a:endParaRPr lang="en-US" sz="1000">
                        <a:latin typeface="Calibri"/>
                        <a:ea typeface="Calibri"/>
                        <a:cs typeface="Times New Roman"/>
                      </a:endParaRPr>
                    </a:p>
                  </a:txBody>
                  <a:tcPr marL="8420" marR="8420" marT="8420" marB="8420" anchor="ctr">
                    <a:lnL>
                      <a:noFill/>
                    </a:lnL>
                    <a:lnR>
                      <a:noFill/>
                    </a:lnR>
                    <a:lnT>
                      <a:noFill/>
                    </a:lnT>
                    <a:lnB>
                      <a:noFill/>
                    </a:lnB>
                    <a:solidFill>
                      <a:srgbClr val="000030"/>
                    </a:solidFill>
                  </a:tcPr>
                </a:tc>
                <a:tc>
                  <a:txBody>
                    <a:bodyPr/>
                    <a:lstStyle/>
                    <a:p>
                      <a:pPr marL="0" marR="0" algn="ctr">
                        <a:lnSpc>
                          <a:spcPts val="1440"/>
                        </a:lnSpc>
                        <a:spcBef>
                          <a:spcPts val="0"/>
                        </a:spcBef>
                        <a:spcAft>
                          <a:spcPts val="1000"/>
                        </a:spcAft>
                      </a:pPr>
                      <a:r>
                        <a:rPr lang="en-US" sz="1000">
                          <a:solidFill>
                            <a:srgbClr val="FFFFFF"/>
                          </a:solidFill>
                          <a:latin typeface="Calibri"/>
                          <a:ea typeface="Calibri"/>
                          <a:cs typeface="Times New Roman"/>
                        </a:rPr>
                        <a:t>638</a:t>
                      </a:r>
                      <a:br>
                        <a:rPr lang="en-US" sz="1000">
                          <a:solidFill>
                            <a:srgbClr val="FFFFFF"/>
                          </a:solidFill>
                          <a:latin typeface="Calibri"/>
                          <a:ea typeface="Calibri"/>
                          <a:cs typeface="Times New Roman"/>
                        </a:rPr>
                      </a:br>
                      <a:r>
                        <a:rPr lang="en-US" sz="1000">
                          <a:solidFill>
                            <a:srgbClr val="FFFFFF"/>
                          </a:solidFill>
                          <a:latin typeface="Calibri"/>
                          <a:ea typeface="Calibri"/>
                          <a:cs typeface="Times New Roman"/>
                        </a:rPr>
                        <a:t>(25.12) </a:t>
                      </a:r>
                      <a:endParaRPr lang="en-US" sz="1000">
                        <a:latin typeface="Calibri"/>
                        <a:ea typeface="Calibri"/>
                        <a:cs typeface="Times New Roman"/>
                      </a:endParaRPr>
                    </a:p>
                  </a:txBody>
                  <a:tcPr marL="8420" marR="8420" marT="8420" marB="8420" anchor="ctr">
                    <a:lnL>
                      <a:noFill/>
                    </a:lnL>
                    <a:lnR>
                      <a:noFill/>
                    </a:lnR>
                    <a:lnT>
                      <a:noFill/>
                    </a:lnT>
                    <a:lnB>
                      <a:noFill/>
                    </a:lnB>
                    <a:solidFill>
                      <a:srgbClr val="000030"/>
                    </a:solidFill>
                  </a:tcPr>
                </a:tc>
                <a:tc>
                  <a:txBody>
                    <a:bodyPr/>
                    <a:lstStyle/>
                    <a:p>
                      <a:pPr marL="0" marR="0" algn="ctr">
                        <a:lnSpc>
                          <a:spcPts val="1440"/>
                        </a:lnSpc>
                        <a:spcBef>
                          <a:spcPts val="0"/>
                        </a:spcBef>
                        <a:spcAft>
                          <a:spcPts val="1000"/>
                        </a:spcAft>
                      </a:pPr>
                      <a:r>
                        <a:rPr lang="en-US" sz="1000">
                          <a:solidFill>
                            <a:srgbClr val="FFFFFF"/>
                          </a:solidFill>
                          <a:latin typeface="Calibri"/>
                          <a:ea typeface="Calibri"/>
                          <a:cs typeface="Times New Roman"/>
                        </a:rPr>
                        <a:t>447</a:t>
                      </a:r>
                      <a:br>
                        <a:rPr lang="en-US" sz="1000">
                          <a:solidFill>
                            <a:srgbClr val="FFFFFF"/>
                          </a:solidFill>
                          <a:latin typeface="Calibri"/>
                          <a:ea typeface="Calibri"/>
                          <a:cs typeface="Times New Roman"/>
                        </a:rPr>
                      </a:br>
                      <a:r>
                        <a:rPr lang="en-US" sz="1000">
                          <a:solidFill>
                            <a:srgbClr val="FFFFFF"/>
                          </a:solidFill>
                          <a:latin typeface="Calibri"/>
                          <a:ea typeface="Calibri"/>
                          <a:cs typeface="Times New Roman"/>
                        </a:rPr>
                        <a:t>(17.6) </a:t>
                      </a:r>
                      <a:endParaRPr lang="en-US" sz="1000">
                        <a:latin typeface="Calibri"/>
                        <a:ea typeface="Calibri"/>
                        <a:cs typeface="Times New Roman"/>
                      </a:endParaRPr>
                    </a:p>
                  </a:txBody>
                  <a:tcPr marL="8420" marR="8420" marT="8420" marB="8420" anchor="ctr">
                    <a:lnL>
                      <a:noFill/>
                    </a:lnL>
                    <a:lnR>
                      <a:noFill/>
                    </a:lnR>
                    <a:lnT>
                      <a:noFill/>
                    </a:lnT>
                    <a:lnB>
                      <a:noFill/>
                    </a:lnB>
                    <a:solidFill>
                      <a:srgbClr val="000030"/>
                    </a:solidFill>
                  </a:tcPr>
                </a:tc>
                <a:tc>
                  <a:txBody>
                    <a:bodyPr/>
                    <a:lstStyle/>
                    <a:p>
                      <a:pPr marL="0" marR="0" algn="ctr">
                        <a:lnSpc>
                          <a:spcPts val="1440"/>
                        </a:lnSpc>
                        <a:spcBef>
                          <a:spcPts val="0"/>
                        </a:spcBef>
                        <a:spcAft>
                          <a:spcPts val="1000"/>
                        </a:spcAft>
                      </a:pPr>
                      <a:r>
                        <a:rPr lang="en-US" sz="1000">
                          <a:solidFill>
                            <a:srgbClr val="FFFFFF"/>
                          </a:solidFill>
                          <a:latin typeface="Calibri"/>
                          <a:ea typeface="Calibri"/>
                          <a:cs typeface="Times New Roman"/>
                        </a:rPr>
                        <a:t>130</a:t>
                      </a:r>
                      <a:br>
                        <a:rPr lang="en-US" sz="1000">
                          <a:solidFill>
                            <a:srgbClr val="FFFFFF"/>
                          </a:solidFill>
                          <a:latin typeface="Calibri"/>
                          <a:ea typeface="Calibri"/>
                          <a:cs typeface="Times New Roman"/>
                        </a:rPr>
                      </a:br>
                      <a:r>
                        <a:rPr lang="en-US" sz="1000">
                          <a:solidFill>
                            <a:srgbClr val="FFFFFF"/>
                          </a:solidFill>
                          <a:latin typeface="Calibri"/>
                          <a:ea typeface="Calibri"/>
                          <a:cs typeface="Times New Roman"/>
                        </a:rPr>
                        <a:t>(5.12) </a:t>
                      </a:r>
                      <a:endParaRPr lang="en-US" sz="1000">
                        <a:latin typeface="Calibri"/>
                        <a:ea typeface="Calibri"/>
                        <a:cs typeface="Times New Roman"/>
                      </a:endParaRPr>
                    </a:p>
                  </a:txBody>
                  <a:tcPr marL="8420" marR="8420" marT="8420" marB="8420" anchor="ctr">
                    <a:lnL>
                      <a:noFill/>
                    </a:lnL>
                    <a:lnR>
                      <a:noFill/>
                    </a:lnR>
                    <a:lnT>
                      <a:noFill/>
                    </a:lnT>
                    <a:lnB>
                      <a:noFill/>
                    </a:lnB>
                    <a:solidFill>
                      <a:srgbClr val="3D3D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23</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(0.91) </a:t>
                      </a:r>
                      <a:endParaRPr lang="en-US" sz="1000">
                        <a:latin typeface="Calibri"/>
                        <a:ea typeface="Calibri"/>
                        <a:cs typeface="Times New Roman"/>
                      </a:endParaRPr>
                    </a:p>
                  </a:txBody>
                  <a:tcPr marL="8420" marR="8420" marT="8420" marB="8420" anchor="ctr">
                    <a:lnL>
                      <a:noFill/>
                    </a:lnL>
                    <a:lnR>
                      <a:noFill/>
                    </a:lnR>
                    <a:lnT>
                      <a:noFill/>
                    </a:lnT>
                    <a:lnB>
                      <a:noFill/>
                    </a:lnB>
                    <a:solidFill>
                      <a:srgbClr val="DBDBFF"/>
                    </a:solidFill>
                  </a:tcPr>
                </a:tc>
                <a:tc>
                  <a:txBody>
                    <a:bodyPr/>
                    <a:lstStyle/>
                    <a:p>
                      <a:pPr marL="0" marR="0" algn="ctr">
                        <a:lnSpc>
                          <a:spcPts val="1440"/>
                        </a:lnSpc>
                        <a:spcBef>
                          <a:spcPts val="0"/>
                        </a:spcBef>
                        <a:spcAft>
                          <a:spcPts val="1000"/>
                        </a:spcAft>
                      </a:pPr>
                      <a:r>
                        <a:rPr lang="en-US" sz="1000">
                          <a:solidFill>
                            <a:srgbClr val="000000"/>
                          </a:solidFill>
                          <a:latin typeface="Calibri"/>
                          <a:ea typeface="Calibri"/>
                          <a:cs typeface="Times New Roman"/>
                        </a:rPr>
                        <a:t>8</a:t>
                      </a:r>
                      <a:br>
                        <a:rPr lang="en-US" sz="1000">
                          <a:solidFill>
                            <a:srgbClr val="000000"/>
                          </a:solidFill>
                          <a:latin typeface="Calibri"/>
                          <a:ea typeface="Calibri"/>
                          <a:cs typeface="Times New Roman"/>
                        </a:rPr>
                      </a:br>
                      <a:r>
                        <a:rPr lang="en-US" sz="1000">
                          <a:solidFill>
                            <a:srgbClr val="000000"/>
                          </a:solidFill>
                          <a:latin typeface="Calibri"/>
                          <a:ea typeface="Calibri"/>
                          <a:cs typeface="Times New Roman"/>
                        </a:rPr>
                        <a:t>(0.31) </a:t>
                      </a:r>
                      <a:endParaRPr lang="en-US" sz="1000">
                        <a:latin typeface="Calibri"/>
                        <a:ea typeface="Calibri"/>
                        <a:cs typeface="Times New Roman"/>
                      </a:endParaRPr>
                    </a:p>
                  </a:txBody>
                  <a:tcPr marL="8420" marR="8420" marT="8420" marB="8420" anchor="ctr">
                    <a:lnL>
                      <a:noFill/>
                    </a:lnL>
                    <a:lnR>
                      <a:noFill/>
                    </a:lnR>
                    <a:lnT>
                      <a:noFill/>
                    </a:lnT>
                    <a:lnB>
                      <a:noFill/>
                    </a:lnB>
                    <a:solidFill>
                      <a:srgbClr val="F3F3FF"/>
                    </a:solidFill>
                  </a:tcPr>
                </a:tc>
                <a:tc>
                  <a:txBody>
                    <a:bodyPr/>
                    <a:lstStyle/>
                    <a:p>
                      <a:pPr marL="0" marR="0" algn="ctr">
                        <a:lnSpc>
                          <a:spcPts val="1440"/>
                        </a:lnSpc>
                        <a:spcBef>
                          <a:spcPts val="0"/>
                        </a:spcBef>
                        <a:spcAft>
                          <a:spcPts val="1000"/>
                        </a:spcAft>
                      </a:pPr>
                      <a:r>
                        <a:rPr lang="en-US" sz="1000">
                          <a:solidFill>
                            <a:srgbClr val="FFFFFF"/>
                          </a:solidFill>
                          <a:latin typeface="Calibri"/>
                          <a:ea typeface="Calibri"/>
                          <a:cs typeface="Times New Roman"/>
                        </a:rPr>
                        <a:t>3,037</a:t>
                      </a:r>
                      <a:br>
                        <a:rPr lang="en-US" sz="1000">
                          <a:solidFill>
                            <a:srgbClr val="FFFFFF"/>
                          </a:solidFill>
                          <a:latin typeface="Calibri"/>
                          <a:ea typeface="Calibri"/>
                          <a:cs typeface="Times New Roman"/>
                        </a:rPr>
                      </a:br>
                      <a:r>
                        <a:rPr lang="en-US" sz="1000">
                          <a:solidFill>
                            <a:srgbClr val="FFFFFF"/>
                          </a:solidFill>
                          <a:latin typeface="Calibri"/>
                          <a:ea typeface="Calibri"/>
                          <a:cs typeface="Times New Roman"/>
                        </a:rPr>
                        <a:t>(119.57) </a:t>
                      </a:r>
                      <a:endParaRPr lang="en-US" sz="1000">
                        <a:latin typeface="Calibri"/>
                        <a:ea typeface="Calibri"/>
                        <a:cs typeface="Times New Roman"/>
                      </a:endParaRPr>
                    </a:p>
                  </a:txBody>
                  <a:tcPr marL="8420" marR="8420" marT="8420" marB="8420" anchor="ctr">
                    <a:lnL>
                      <a:noFill/>
                    </a:lnL>
                    <a:lnR>
                      <a:noFill/>
                    </a:lnR>
                    <a:lnT>
                      <a:noFill/>
                    </a:lnT>
                    <a:lnB>
                      <a:noFill/>
                    </a:lnB>
                    <a:solidFill>
                      <a:srgbClr val="00007D"/>
                    </a:solidFill>
                  </a:tcPr>
                </a:tc>
              </a:tr>
              <a:tr h="267348">
                <a:tc gridSpan="14">
                  <a:txBody>
                    <a:bodyPr/>
                    <a:lstStyle/>
                    <a:p>
                      <a:pPr marL="0" marR="0" algn="ctr">
                        <a:lnSpc>
                          <a:spcPts val="1440"/>
                        </a:lnSpc>
                        <a:spcBef>
                          <a:spcPts val="0"/>
                        </a:spcBef>
                        <a:spcAft>
                          <a:spcPts val="1000"/>
                        </a:spcAft>
                      </a:pPr>
                      <a:r>
                        <a:rPr lang="en-US" sz="900" dirty="0">
                          <a:latin typeface="Calibri"/>
                          <a:ea typeface="Calibri"/>
                          <a:cs typeface="Times New Roman"/>
                        </a:rPr>
                        <a:t>Source: </a:t>
                      </a:r>
                      <a:r>
                        <a:rPr lang="en-US" sz="900" u="sng" dirty="0">
                          <a:solidFill>
                            <a:srgbClr val="0000FF"/>
                          </a:solidFill>
                          <a:latin typeface="Calibri"/>
                          <a:ea typeface="Calibri"/>
                          <a:cs typeface="Times New Roman"/>
                          <a:hlinkClick r:id="rId3"/>
                        </a:rPr>
                        <a:t>http://www.bbc.co.uk/weather/world/city_guides/results.shtml?tt=TT004930</a:t>
                      </a:r>
                      <a:r>
                        <a:rPr lang="en-US" sz="900" dirty="0">
                          <a:latin typeface="Calibri"/>
                          <a:ea typeface="Calibri"/>
                          <a:cs typeface="Times New Roman"/>
                        </a:rPr>
                        <a:t> </a:t>
                      </a:r>
                      <a:endParaRPr lang="en-US" sz="1000" dirty="0">
                        <a:latin typeface="Calibri"/>
                        <a:ea typeface="Calibri"/>
                        <a:cs typeface="Times New Roman"/>
                      </a:endParaRPr>
                    </a:p>
                  </a:txBody>
                  <a:tcPr marL="8420" marR="8420" marT="8420" marB="842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Rectangle 2"/>
          <p:cNvSpPr/>
          <p:nvPr/>
        </p:nvSpPr>
        <p:spPr>
          <a:xfrm>
            <a:off x="2133600" y="381000"/>
            <a:ext cx="4572000" cy="830997"/>
          </a:xfrm>
          <a:prstGeom prst="rect">
            <a:avLst/>
          </a:prstGeom>
        </p:spPr>
        <p:txBody>
          <a:bodyPr wrap="square">
            <a:spAutoFit/>
          </a:bodyPr>
          <a:lstStyle/>
          <a:p>
            <a:r>
              <a:rPr lang="en-US" sz="2400" b="1" dirty="0" smtClean="0"/>
              <a:t>            Climate of Darjeeling Dist.</a:t>
            </a:r>
            <a:br>
              <a:rPr lang="en-US" sz="2400" b="1" dirty="0" smtClean="0"/>
            </a:br>
            <a:endParaRPr lang="en-US" sz="2400" dirty="0"/>
          </a:p>
        </p:txBody>
      </p:sp>
    </p:spTree>
  </p:cSld>
  <p:clrMapOvr>
    <a:masterClrMapping/>
  </p:clrMapOvr>
  <p:transition spd="slow">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533400"/>
            <a:ext cx="4058290" cy="523220"/>
          </a:xfrm>
          <a:prstGeom prst="rect">
            <a:avLst/>
          </a:prstGeom>
        </p:spPr>
        <p:txBody>
          <a:bodyPr wrap="none">
            <a:spAutoFit/>
          </a:bodyPr>
          <a:lstStyle/>
          <a:p>
            <a:r>
              <a:rPr lang="en-US" sz="2800" b="1" dirty="0" smtClean="0"/>
              <a:t>Darjeeling Municipal Area</a:t>
            </a:r>
            <a:endParaRPr lang="en-US" sz="2800" b="1" dirty="0"/>
          </a:p>
        </p:txBody>
      </p:sp>
      <p:pic>
        <p:nvPicPr>
          <p:cNvPr id="3" name="Picture 2" descr="https://upload.wikimedia.org/wikipedia/commons/thumb/7/7d/Darjeeling_Town_109.jpg/220px-Darjeeling_Town_109.jpg">
            <a:hlinkClick r:id="rId2"/>
          </p:cNvPr>
          <p:cNvPicPr/>
          <p:nvPr/>
        </p:nvPicPr>
        <p:blipFill>
          <a:blip r:embed="rId3" cstate="print"/>
          <a:srcRect/>
          <a:stretch>
            <a:fillRect/>
          </a:stretch>
        </p:blipFill>
        <p:spPr bwMode="auto">
          <a:xfrm>
            <a:off x="457200" y="1143000"/>
            <a:ext cx="8153399" cy="5105400"/>
          </a:xfrm>
          <a:prstGeom prst="rect">
            <a:avLst/>
          </a:prstGeom>
          <a:noFill/>
          <a:ln w="9525">
            <a:noFill/>
            <a:miter lim="800000"/>
            <a:headEnd/>
            <a:tailEnd/>
          </a:ln>
        </p:spPr>
      </p:pic>
    </p:spTree>
  </p:cSld>
  <p:clrMapOvr>
    <a:masterClrMapping/>
  </p:clrMapOvr>
  <p:transition spd="slow">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690336"/>
            <a:ext cx="8534400" cy="2554545"/>
          </a:xfrm>
          <a:prstGeom prst="rect">
            <a:avLst/>
          </a:prstGeom>
        </p:spPr>
        <p:txBody>
          <a:bodyPr wrap="square">
            <a:spAutoFit/>
          </a:bodyPr>
          <a:lstStyle/>
          <a:p>
            <a:r>
              <a:rPr lang="en-US" sz="3200" b="1" u="sng" dirty="0" smtClean="0"/>
              <a:t>Darjeeling District comprises four subdivisions: </a:t>
            </a:r>
          </a:p>
          <a:p>
            <a:pPr lvl="0"/>
            <a:r>
              <a:rPr lang="en-US" sz="3200" dirty="0" smtClean="0"/>
              <a:t>       1.Darjeeling </a:t>
            </a:r>
            <a:r>
              <a:rPr lang="en-US" sz="3200" dirty="0" err="1" smtClean="0"/>
              <a:t>Sadar</a:t>
            </a:r>
            <a:r>
              <a:rPr lang="en-US" sz="3200" dirty="0" smtClean="0"/>
              <a:t> subdivision</a:t>
            </a:r>
          </a:p>
          <a:p>
            <a:pPr lvl="0"/>
            <a:r>
              <a:rPr lang="en-US" sz="3200" dirty="0" smtClean="0"/>
              <a:t>       2.Kurseong subdivision</a:t>
            </a:r>
          </a:p>
          <a:p>
            <a:pPr lvl="0"/>
            <a:r>
              <a:rPr lang="en-US" sz="3200" dirty="0" smtClean="0"/>
              <a:t>       3.Mirik subdivision</a:t>
            </a:r>
          </a:p>
          <a:p>
            <a:r>
              <a:rPr lang="en-US" sz="3200" dirty="0" smtClean="0"/>
              <a:t>       4.Siliguri subdivision</a:t>
            </a:r>
            <a:endParaRPr lang="en-US" sz="3200" dirty="0"/>
          </a:p>
        </p:txBody>
      </p:sp>
      <p:sp>
        <p:nvSpPr>
          <p:cNvPr id="3" name="Rectangle 2"/>
          <p:cNvSpPr/>
          <p:nvPr/>
        </p:nvSpPr>
        <p:spPr>
          <a:xfrm>
            <a:off x="2209800" y="1143000"/>
            <a:ext cx="5686172" cy="707886"/>
          </a:xfrm>
          <a:prstGeom prst="rect">
            <a:avLst/>
          </a:prstGeom>
        </p:spPr>
        <p:txBody>
          <a:bodyPr wrap="none">
            <a:spAutoFit/>
          </a:bodyPr>
          <a:lstStyle/>
          <a:p>
            <a:r>
              <a:rPr lang="en-US" sz="4000" b="1" dirty="0" smtClean="0"/>
              <a:t>Subdivisions of Darjeeling</a:t>
            </a:r>
            <a:endParaRPr lang="en-US" sz="4000" b="1" dirty="0"/>
          </a:p>
        </p:txBody>
      </p:sp>
    </p:spTree>
  </p:cSld>
  <p:clrMapOvr>
    <a:masterClrMapping/>
  </p:clrMapOvr>
  <p:transition spd="slow">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Darjeeling district</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562600"/>
          </a:xfrm>
        </p:spPr>
        <p:txBody>
          <a:bodyPr>
            <a:normAutofit lnSpcReduction="10000"/>
          </a:bodyPr>
          <a:lstStyle/>
          <a:p>
            <a:r>
              <a:rPr lang="en-US" dirty="0" smtClean="0"/>
              <a:t>Darjeeling District is the northern most district of the state of </a:t>
            </a:r>
            <a:r>
              <a:rPr lang="en-US" u="sng" dirty="0" smtClean="0">
                <a:hlinkClick r:id="rId2" tooltip="West Bengal"/>
              </a:rPr>
              <a:t>West Bengal</a:t>
            </a:r>
            <a:r>
              <a:rPr lang="en-US" dirty="0" smtClean="0"/>
              <a:t> in eastern India in the foothills of the </a:t>
            </a:r>
            <a:r>
              <a:rPr lang="en-US" dirty="0" smtClean="0">
                <a:hlinkClick r:id="rId3" tooltip="Himalayas"/>
              </a:rPr>
              <a:t>Himalayas</a:t>
            </a:r>
            <a:r>
              <a:rPr lang="en-US" dirty="0" smtClean="0"/>
              <a:t>. The district is famous for its </a:t>
            </a:r>
            <a:r>
              <a:rPr lang="en-US" dirty="0" smtClean="0">
                <a:hlinkClick r:id="rId4" tooltip="Hill station"/>
              </a:rPr>
              <a:t>hill stations</a:t>
            </a:r>
            <a:r>
              <a:rPr lang="en-US" dirty="0" smtClean="0"/>
              <a:t> (often referred to as the </a:t>
            </a:r>
            <a:r>
              <a:rPr lang="en-US" i="1" dirty="0" smtClean="0"/>
              <a:t>Queen of the Hills</a:t>
            </a:r>
            <a:r>
              <a:rPr lang="en-US" dirty="0" smtClean="0"/>
              <a:t>) and </a:t>
            </a:r>
            <a:r>
              <a:rPr lang="en-US" dirty="0" smtClean="0">
                <a:hlinkClick r:id="rId5" tooltip="Darjeeling tea"/>
              </a:rPr>
              <a:t>Darjeeling tea</a:t>
            </a:r>
            <a:r>
              <a:rPr lang="en-US" dirty="0" smtClean="0"/>
              <a:t>. </a:t>
            </a:r>
            <a:r>
              <a:rPr lang="en-US" dirty="0" smtClean="0">
                <a:hlinkClick r:id="rId6" tooltip="Darjeeling"/>
              </a:rPr>
              <a:t>Darjeeling</a:t>
            </a:r>
            <a:r>
              <a:rPr lang="en-US" dirty="0" smtClean="0"/>
              <a:t> is the district headquarters. </a:t>
            </a:r>
          </a:p>
          <a:p>
            <a:r>
              <a:rPr lang="en-US" dirty="0" err="1" smtClean="0">
                <a:hlinkClick r:id="rId7" tooltip="Kurseong"/>
              </a:rPr>
              <a:t>Kurseong</a:t>
            </a:r>
            <a:r>
              <a:rPr lang="en-US" dirty="0" smtClean="0"/>
              <a:t>, </a:t>
            </a:r>
            <a:r>
              <a:rPr lang="en-US" dirty="0" err="1" smtClean="0">
                <a:hlinkClick r:id="rId8" tooltip="Siliguri"/>
              </a:rPr>
              <a:t>Siliguri</a:t>
            </a:r>
            <a:r>
              <a:rPr lang="en-US" dirty="0" smtClean="0"/>
              <a:t> and </a:t>
            </a:r>
            <a:r>
              <a:rPr lang="en-US" dirty="0" err="1" smtClean="0">
                <a:hlinkClick r:id="rId9" tooltip="Mirik"/>
              </a:rPr>
              <a:t>Mirik</a:t>
            </a:r>
            <a:r>
              <a:rPr lang="en-US" dirty="0" smtClean="0"/>
              <a:t>, three other major towns in the district, are the </a:t>
            </a:r>
            <a:r>
              <a:rPr lang="en-US" dirty="0" err="1" smtClean="0"/>
              <a:t>subdivisional</a:t>
            </a:r>
            <a:r>
              <a:rPr lang="en-US" dirty="0" smtClean="0"/>
              <a:t> headquarters of the district. </a:t>
            </a:r>
            <a:r>
              <a:rPr lang="en-US" dirty="0" err="1" smtClean="0">
                <a:hlinkClick r:id="rId10" tooltip="Kalimpong district"/>
              </a:rPr>
              <a:t>Kalimpong</a:t>
            </a:r>
            <a:r>
              <a:rPr lang="en-US" dirty="0" smtClean="0"/>
              <a:t> was one of the subdivisions but on </a:t>
            </a:r>
            <a:r>
              <a:rPr lang="en-US" b="1" dirty="0" smtClean="0"/>
              <a:t>14 February 2017</a:t>
            </a:r>
            <a:r>
              <a:rPr lang="en-US" dirty="0" smtClean="0"/>
              <a:t>, it officially became a separate </a:t>
            </a:r>
            <a:r>
              <a:rPr lang="en-US" u="sng" dirty="0" err="1" smtClean="0">
                <a:hlinkClick r:id="rId10" tooltip="Kalimpong district"/>
              </a:rPr>
              <a:t>Kalimpong</a:t>
            </a:r>
            <a:r>
              <a:rPr lang="en-US" u="sng" dirty="0" smtClean="0">
                <a:hlinkClick r:id="rId10" tooltip="Kalimpong district"/>
              </a:rPr>
              <a:t> district</a:t>
            </a:r>
            <a:r>
              <a:rPr lang="en-US" dirty="0" smtClean="0"/>
              <a:t>.</a:t>
            </a:r>
            <a:endParaRPr lang="en-US" dirty="0"/>
          </a:p>
        </p:txBody>
      </p:sp>
    </p:spTree>
  </p:cSld>
  <p:clrMapOvr>
    <a:masterClrMapping/>
  </p:clrMapOvr>
  <p:transition spd="slow">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533400"/>
            <a:ext cx="5571482" cy="584775"/>
          </a:xfrm>
          <a:prstGeom prst="rect">
            <a:avLst/>
          </a:prstGeom>
        </p:spPr>
        <p:txBody>
          <a:bodyPr wrap="square">
            <a:spAutoFit/>
          </a:bodyPr>
          <a:lstStyle/>
          <a:p>
            <a:r>
              <a:rPr lang="en-US" sz="3200" b="1" dirty="0" smtClean="0"/>
              <a:t>   Assembly constituencies</a:t>
            </a:r>
            <a:endParaRPr lang="en-US" sz="3200" b="1" dirty="0"/>
          </a:p>
        </p:txBody>
      </p:sp>
      <p:pic>
        <p:nvPicPr>
          <p:cNvPr id="3" name="Picture 2" descr="https://upload.wikimedia.org/wikipedia/commons/thumb/7/79/Kurseong_Station%2C_Darjeeling_Himalayan_Railway_1031.jpg/220px-Kurseong_Station%2C_Darjeeling_Himalayan_Railway_1031.jpg">
            <a:hlinkClick r:id="rId2"/>
          </p:cNvPr>
          <p:cNvPicPr/>
          <p:nvPr/>
        </p:nvPicPr>
        <p:blipFill>
          <a:blip r:embed="rId3" cstate="print"/>
          <a:srcRect/>
          <a:stretch>
            <a:fillRect/>
          </a:stretch>
        </p:blipFill>
        <p:spPr bwMode="auto">
          <a:xfrm>
            <a:off x="762000" y="1295400"/>
            <a:ext cx="7467600" cy="4114800"/>
          </a:xfrm>
          <a:prstGeom prst="rect">
            <a:avLst/>
          </a:prstGeom>
          <a:noFill/>
          <a:ln w="9525">
            <a:noFill/>
            <a:miter lim="800000"/>
            <a:headEnd/>
            <a:tailEnd/>
          </a:ln>
        </p:spPr>
      </p:pic>
      <p:sp>
        <p:nvSpPr>
          <p:cNvPr id="4" name="Rectangle 3"/>
          <p:cNvSpPr/>
          <p:nvPr/>
        </p:nvSpPr>
        <p:spPr>
          <a:xfrm>
            <a:off x="2057400" y="5715000"/>
            <a:ext cx="5181600" cy="400110"/>
          </a:xfrm>
          <a:prstGeom prst="rect">
            <a:avLst/>
          </a:prstGeom>
        </p:spPr>
        <p:txBody>
          <a:bodyPr wrap="square">
            <a:spAutoFit/>
          </a:bodyPr>
          <a:lstStyle/>
          <a:p>
            <a:r>
              <a:rPr lang="en-US" sz="2000" dirty="0" err="1" smtClean="0"/>
              <a:t>Kurseong</a:t>
            </a:r>
            <a:r>
              <a:rPr lang="en-US" sz="2000" dirty="0" smtClean="0"/>
              <a:t> Station, Darjeeling Himalayan Railway</a:t>
            </a:r>
            <a:endParaRPr lang="en-US" sz="2000" dirty="0"/>
          </a:p>
        </p:txBody>
      </p:sp>
    </p:spTree>
  </p:cSld>
  <p:clrMapOvr>
    <a:masterClrMapping/>
  </p:clrMapOvr>
  <p:transition spd="slow">
    <p:diamon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686800" cy="5693866"/>
          </a:xfrm>
          <a:prstGeom prst="rect">
            <a:avLst/>
          </a:prstGeom>
        </p:spPr>
        <p:txBody>
          <a:bodyPr wrap="square">
            <a:spAutoFit/>
          </a:bodyPr>
          <a:lstStyle/>
          <a:p>
            <a:r>
              <a:rPr lang="en-US" sz="2800" dirty="0" smtClean="0"/>
              <a:t>The district was previously divided into six </a:t>
            </a:r>
            <a:r>
              <a:rPr lang="en-US" sz="2800" u="sng" dirty="0" smtClean="0">
                <a:hlinkClick r:id="rId2" tooltip="Assembly constituency"/>
              </a:rPr>
              <a:t>assembly constituencies</a:t>
            </a:r>
            <a:r>
              <a:rPr lang="en-US" sz="2800" dirty="0" smtClean="0"/>
              <a:t>. As per the order of the </a:t>
            </a:r>
            <a:r>
              <a:rPr lang="en-US" sz="2800" u="sng" dirty="0" smtClean="0">
                <a:hlinkClick r:id="rId3" tooltip="Delimitation Commission"/>
              </a:rPr>
              <a:t>Delimitation Commission</a:t>
            </a:r>
            <a:r>
              <a:rPr lang="en-US" sz="2800" dirty="0" smtClean="0"/>
              <a:t> in respect of the </a:t>
            </a:r>
            <a:r>
              <a:rPr lang="en-US" sz="2800" u="sng" dirty="0" smtClean="0">
                <a:hlinkClick r:id="rId4" tooltip="Delimitation of constituencies"/>
              </a:rPr>
              <a:t>delimitation of constituencies</a:t>
            </a:r>
            <a:r>
              <a:rPr lang="en-US" sz="2800" dirty="0" smtClean="0"/>
              <a:t> in West Bengal, the district had been divided into six assembly constituencies. </a:t>
            </a:r>
            <a:r>
              <a:rPr lang="en-US" sz="2800" dirty="0" err="1" smtClean="0"/>
              <a:t>Kalimpong</a:t>
            </a:r>
            <a:r>
              <a:rPr lang="en-US" sz="2800" dirty="0" smtClean="0"/>
              <a:t> has become a separate district from 14 February 2017, so the number of assembly constituencies in Darjeeling district is now five. </a:t>
            </a:r>
          </a:p>
          <a:p>
            <a:pPr lvl="0"/>
            <a:r>
              <a:rPr lang="en-US" sz="2800" dirty="0" smtClean="0"/>
              <a:t>  1. Darjeeling (assembly constituency no. 23)</a:t>
            </a:r>
          </a:p>
          <a:p>
            <a:pPr lvl="0"/>
            <a:r>
              <a:rPr lang="en-US" sz="2800" dirty="0" smtClean="0"/>
              <a:t>  2. </a:t>
            </a:r>
            <a:r>
              <a:rPr lang="en-US" sz="2800" dirty="0" err="1" smtClean="0"/>
              <a:t>Kurseong</a:t>
            </a:r>
            <a:r>
              <a:rPr lang="en-US" sz="2800" dirty="0" smtClean="0"/>
              <a:t>(assembly constituency no. 24)</a:t>
            </a:r>
          </a:p>
          <a:p>
            <a:pPr lvl="0"/>
            <a:r>
              <a:rPr lang="en-US" sz="2800" dirty="0" smtClean="0"/>
              <a:t>  3. </a:t>
            </a:r>
            <a:r>
              <a:rPr lang="en-US" sz="2800" dirty="0" err="1" smtClean="0"/>
              <a:t>Matigara</a:t>
            </a:r>
            <a:r>
              <a:rPr lang="en-US" sz="2800" dirty="0" smtClean="0"/>
              <a:t>-</a:t>
            </a:r>
            <a:r>
              <a:rPr lang="en-US" sz="2800" dirty="0" err="1" smtClean="0"/>
              <a:t>Naxalbari</a:t>
            </a:r>
            <a:r>
              <a:rPr lang="en-US" sz="2800" dirty="0" smtClean="0"/>
              <a:t> (SC) (assembly constituency no. 25)</a:t>
            </a:r>
          </a:p>
          <a:p>
            <a:pPr lvl="0"/>
            <a:r>
              <a:rPr lang="en-US" sz="2800" dirty="0" smtClean="0"/>
              <a:t>  4. </a:t>
            </a:r>
            <a:r>
              <a:rPr lang="en-US" sz="2800" dirty="0" err="1" smtClean="0"/>
              <a:t>Siliguri</a:t>
            </a:r>
            <a:r>
              <a:rPr lang="en-US" sz="2800" dirty="0" smtClean="0"/>
              <a:t> (assembly constituency no. 26)</a:t>
            </a:r>
          </a:p>
          <a:p>
            <a:pPr lvl="0"/>
            <a:r>
              <a:rPr lang="en-US" sz="2800" dirty="0" smtClean="0"/>
              <a:t>  5. </a:t>
            </a:r>
            <a:r>
              <a:rPr lang="en-US" sz="2800" dirty="0" err="1" smtClean="0"/>
              <a:t>Phansidewa</a:t>
            </a:r>
            <a:r>
              <a:rPr lang="en-US" sz="2800" dirty="0" smtClean="0"/>
              <a:t> (ST) (assembly constituency no. 27)</a:t>
            </a:r>
            <a:endParaRPr lang="en-US" sz="2800" dirty="0"/>
          </a:p>
        </p:txBody>
      </p:sp>
    </p:spTree>
  </p:cSld>
  <p:clrMapOvr>
    <a:masterClrMapping/>
  </p:clrMapOvr>
  <p:transition spd="slow">
    <p:diamon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143001"/>
            <a:ext cx="6477000" cy="4401205"/>
          </a:xfrm>
          <a:prstGeom prst="rect">
            <a:avLst/>
          </a:prstGeom>
        </p:spPr>
        <p:txBody>
          <a:bodyPr wrap="square">
            <a:spAutoFit/>
          </a:bodyPr>
          <a:lstStyle/>
          <a:p>
            <a:r>
              <a:rPr lang="en-US" sz="2800" dirty="0" err="1" smtClean="0"/>
              <a:t>Phansidewa</a:t>
            </a:r>
            <a:r>
              <a:rPr lang="en-US" sz="2800" dirty="0" smtClean="0"/>
              <a:t> constituency will be reserved for </a:t>
            </a:r>
            <a:r>
              <a:rPr lang="en-US" sz="2800" u="sng" dirty="0" smtClean="0">
                <a:hlinkClick r:id="rId2" tooltip="Scheduled Tribes"/>
              </a:rPr>
              <a:t>Scheduled Tribes</a:t>
            </a:r>
            <a:r>
              <a:rPr lang="en-US" sz="2800" dirty="0" smtClean="0"/>
              <a:t> (ST) candidates. </a:t>
            </a:r>
            <a:r>
              <a:rPr lang="en-US" sz="2800" dirty="0" err="1" smtClean="0"/>
              <a:t>Matigara</a:t>
            </a:r>
            <a:r>
              <a:rPr lang="en-US" sz="2800" dirty="0" smtClean="0"/>
              <a:t>-</a:t>
            </a:r>
            <a:r>
              <a:rPr lang="en-US" sz="2800" dirty="0" err="1" smtClean="0"/>
              <a:t>Naxalbari</a:t>
            </a:r>
            <a:r>
              <a:rPr lang="en-US" sz="2800" dirty="0" smtClean="0"/>
              <a:t> constituency will be reserved for </a:t>
            </a:r>
            <a:r>
              <a:rPr lang="en-US" sz="2800" u="sng" dirty="0" smtClean="0">
                <a:hlinkClick r:id="rId3" tooltip="Scheduled castes and scheduled tribes"/>
              </a:rPr>
              <a:t>Scheduled Castes (SC)</a:t>
            </a:r>
            <a:r>
              <a:rPr lang="en-US" sz="2800" dirty="0" smtClean="0"/>
              <a:t> candidates. Along with one assembly constituency from </a:t>
            </a:r>
            <a:r>
              <a:rPr lang="en-US" sz="2800" u="sng" dirty="0" err="1" smtClean="0">
                <a:hlinkClick r:id="rId4" tooltip="Kalimpong district"/>
              </a:rPr>
              <a:t>Kalimpong</a:t>
            </a:r>
            <a:r>
              <a:rPr lang="en-US" sz="2800" u="sng" dirty="0" smtClean="0">
                <a:hlinkClick r:id="rId4" tooltip="Kalimpong district"/>
              </a:rPr>
              <a:t> district</a:t>
            </a:r>
            <a:r>
              <a:rPr lang="en-US" sz="2800" dirty="0" smtClean="0"/>
              <a:t> and one assembly constituency from </a:t>
            </a:r>
            <a:r>
              <a:rPr lang="en-US" sz="2800" u="sng" dirty="0" smtClean="0">
                <a:hlinkClick r:id="rId5" tooltip="North Dinajpur district"/>
              </a:rPr>
              <a:t>North </a:t>
            </a:r>
            <a:r>
              <a:rPr lang="en-US" sz="2800" u="sng" dirty="0" err="1" smtClean="0">
                <a:hlinkClick r:id="rId5" tooltip="North Dinajpur district"/>
              </a:rPr>
              <a:t>Dinajpur</a:t>
            </a:r>
            <a:r>
              <a:rPr lang="en-US" sz="2800" u="sng" dirty="0" smtClean="0">
                <a:hlinkClick r:id="rId5" tooltip="North Dinajpur district"/>
              </a:rPr>
              <a:t> district</a:t>
            </a:r>
            <a:r>
              <a:rPr lang="en-US" sz="2800" dirty="0" smtClean="0"/>
              <a:t>, the five assembly constituencies of this district form the </a:t>
            </a:r>
            <a:r>
              <a:rPr lang="en-US" sz="2800" u="sng" dirty="0" smtClean="0">
                <a:hlinkClick r:id="rId6" tooltip="Darjeeling (Lok Sabha constituency)"/>
              </a:rPr>
              <a:t>Darjeeling </a:t>
            </a:r>
            <a:r>
              <a:rPr lang="en-US" sz="2800" u="sng" dirty="0" err="1" smtClean="0">
                <a:hlinkClick r:id="rId6" tooltip="Darjeeling (Lok Sabha constituency)"/>
              </a:rPr>
              <a:t>Lok</a:t>
            </a:r>
            <a:r>
              <a:rPr lang="en-US" sz="2800" u="sng" dirty="0" smtClean="0">
                <a:hlinkClick r:id="rId6" tooltip="Darjeeling (Lok Sabha constituency)"/>
              </a:rPr>
              <a:t> </a:t>
            </a:r>
            <a:r>
              <a:rPr lang="en-US" sz="2800" u="sng" dirty="0" err="1" smtClean="0">
                <a:hlinkClick r:id="rId6" tooltip="Darjeeling (Lok Sabha constituency)"/>
              </a:rPr>
              <a:t>Sabha</a:t>
            </a:r>
            <a:r>
              <a:rPr lang="en-US" sz="2800" u="sng" dirty="0" smtClean="0">
                <a:hlinkClick r:id="rId6" tooltip="Darjeeling (Lok Sabha constituency)"/>
              </a:rPr>
              <a:t> constituency</a:t>
            </a:r>
            <a:r>
              <a:rPr lang="en-US" sz="2800" dirty="0" smtClean="0"/>
              <a:t>. </a:t>
            </a:r>
            <a:endParaRPr lang="en-US" sz="2800" dirty="0"/>
          </a:p>
        </p:txBody>
      </p:sp>
    </p:spTree>
  </p:cSld>
  <p:clrMapOvr>
    <a:masterClrMapping/>
  </p:clrMapOvr>
  <p:transition spd="slow">
    <p:diamon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rmAutofit fontScale="90000"/>
          </a:bodyPr>
          <a:lstStyle/>
          <a:p>
            <a:r>
              <a:rPr lang="en-US" sz="4000" b="1" dirty="0" smtClean="0"/>
              <a:t>Demographics condition of Darjeeling Dist.</a:t>
            </a:r>
            <a:endParaRPr lang="en-US" dirty="0"/>
          </a:p>
        </p:txBody>
      </p:sp>
      <p:sp>
        <p:nvSpPr>
          <p:cNvPr id="3" name="Content Placeholder 2"/>
          <p:cNvSpPr>
            <a:spLocks noGrp="1"/>
          </p:cNvSpPr>
          <p:nvPr>
            <p:ph idx="1"/>
          </p:nvPr>
        </p:nvSpPr>
        <p:spPr/>
        <p:txBody>
          <a:bodyPr>
            <a:normAutofit lnSpcReduction="10000"/>
          </a:bodyPr>
          <a:lstStyle/>
          <a:p>
            <a:r>
              <a:rPr lang="en-US" dirty="0" smtClean="0"/>
              <a:t> According to the </a:t>
            </a:r>
            <a:r>
              <a:rPr lang="en-US" u="sng" dirty="0" smtClean="0"/>
              <a:t>2011 census</a:t>
            </a:r>
            <a:r>
              <a:rPr lang="en-US" dirty="0" smtClean="0"/>
              <a:t> Darjeeling district has a </a:t>
            </a:r>
            <a:r>
              <a:rPr lang="en-US" u="sng" dirty="0" smtClean="0"/>
              <a:t>population</a:t>
            </a:r>
            <a:r>
              <a:rPr lang="en-US" dirty="0" smtClean="0"/>
              <a:t> of </a:t>
            </a:r>
            <a:r>
              <a:rPr lang="en-US" b="1" dirty="0" smtClean="0"/>
              <a:t>1,846,823</a:t>
            </a:r>
            <a:r>
              <a:rPr lang="en-US" dirty="0" smtClean="0"/>
              <a:t>,</a:t>
            </a:r>
            <a:r>
              <a:rPr lang="en-US" u="sng" baseline="30000" dirty="0" smtClean="0"/>
              <a:t>[2]</a:t>
            </a:r>
            <a:r>
              <a:rPr lang="en-US" dirty="0" smtClean="0"/>
              <a:t> roughly equal to the nation of </a:t>
            </a:r>
            <a:r>
              <a:rPr lang="en-US" b="1" u="sng" dirty="0" smtClean="0"/>
              <a:t>Kosovo</a:t>
            </a:r>
            <a:r>
              <a:rPr lang="en-US" b="1" dirty="0" smtClean="0"/>
              <a:t>.</a:t>
            </a:r>
            <a:r>
              <a:rPr lang="en-US" u="sng" baseline="30000" dirty="0" smtClean="0"/>
              <a:t>[7]</a:t>
            </a:r>
            <a:r>
              <a:rPr lang="en-US" dirty="0" smtClean="0"/>
              <a:t> This gives it a ranking of </a:t>
            </a:r>
            <a:r>
              <a:rPr lang="en-US" b="1" dirty="0" smtClean="0"/>
              <a:t>257</a:t>
            </a:r>
            <a:r>
              <a:rPr lang="en-US" dirty="0" smtClean="0"/>
              <a:t>th in India (out of a total of </a:t>
            </a:r>
            <a:r>
              <a:rPr lang="en-US" u="sng" dirty="0" smtClean="0"/>
              <a:t>640</a:t>
            </a:r>
            <a:r>
              <a:rPr lang="en-US" dirty="0" smtClean="0"/>
              <a:t>).</a:t>
            </a:r>
            <a:r>
              <a:rPr lang="en-US" u="sng" baseline="30000" dirty="0" smtClean="0"/>
              <a:t>[2]</a:t>
            </a:r>
            <a:r>
              <a:rPr lang="en-US" dirty="0" smtClean="0"/>
              <a:t> The district has a population density of </a:t>
            </a:r>
            <a:r>
              <a:rPr lang="en-US" b="1" dirty="0" smtClean="0"/>
              <a:t>586</a:t>
            </a:r>
            <a:r>
              <a:rPr lang="en-US" dirty="0" smtClean="0"/>
              <a:t> inhabitants per square </a:t>
            </a:r>
            <a:r>
              <a:rPr lang="en-US" dirty="0" err="1" smtClean="0"/>
              <a:t>kilometre</a:t>
            </a:r>
            <a:r>
              <a:rPr lang="en-US" dirty="0" smtClean="0"/>
              <a:t> (1,520/sq mi).</a:t>
            </a:r>
            <a:r>
              <a:rPr lang="en-US" u="sng" baseline="30000" dirty="0" smtClean="0"/>
              <a:t>[2]</a:t>
            </a:r>
            <a:r>
              <a:rPr lang="en-US" dirty="0" smtClean="0"/>
              <a:t> Its </a:t>
            </a:r>
            <a:r>
              <a:rPr lang="en-US" u="sng" dirty="0" smtClean="0"/>
              <a:t>population growth rate</a:t>
            </a:r>
            <a:r>
              <a:rPr lang="en-US" dirty="0" smtClean="0"/>
              <a:t> over the decade 2001-2011 was 14.77%.</a:t>
            </a:r>
            <a:r>
              <a:rPr lang="en-US" u="sng" baseline="30000" dirty="0" smtClean="0"/>
              <a:t>[2]</a:t>
            </a:r>
            <a:r>
              <a:rPr lang="en-US" dirty="0" smtClean="0"/>
              <a:t> Darjeeling has a </a:t>
            </a:r>
            <a:r>
              <a:rPr lang="en-US" u="sng" dirty="0" smtClean="0"/>
              <a:t>sex ratio</a:t>
            </a:r>
            <a:r>
              <a:rPr lang="en-US" dirty="0" smtClean="0"/>
              <a:t> of </a:t>
            </a:r>
            <a:r>
              <a:rPr lang="en-US" b="1" dirty="0" smtClean="0"/>
              <a:t>970</a:t>
            </a:r>
            <a:r>
              <a:rPr lang="en-US" dirty="0" smtClean="0"/>
              <a:t> </a:t>
            </a:r>
            <a:r>
              <a:rPr lang="en-US" u="sng" dirty="0" smtClean="0"/>
              <a:t>females</a:t>
            </a:r>
            <a:r>
              <a:rPr lang="en-US" dirty="0" smtClean="0"/>
              <a:t> for every 1000 males. </a:t>
            </a:r>
          </a:p>
          <a:p>
            <a:endParaRPr lang="en-US" dirty="0"/>
          </a:p>
        </p:txBody>
      </p:sp>
    </p:spTree>
  </p:cSld>
  <p:clrMapOvr>
    <a:masterClrMapping/>
  </p:clrMapOvr>
  <p:transition spd="slow">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305800" cy="5016758"/>
          </a:xfrm>
          <a:prstGeom prst="rect">
            <a:avLst/>
          </a:prstGeom>
        </p:spPr>
        <p:txBody>
          <a:bodyPr wrap="square">
            <a:spAutoFit/>
          </a:bodyPr>
          <a:lstStyle/>
          <a:p>
            <a:r>
              <a:rPr lang="en-US" sz="2800" dirty="0" smtClean="0"/>
              <a:t> </a:t>
            </a:r>
            <a:r>
              <a:rPr lang="en-US" sz="3600" b="1" u="sng" dirty="0" smtClean="0"/>
              <a:t>Population and literacy rate of Darjeeling</a:t>
            </a:r>
            <a:endParaRPr lang="en-US" sz="2800" b="1" dirty="0" smtClean="0"/>
          </a:p>
          <a:p>
            <a:r>
              <a:rPr lang="en-US" sz="2800" dirty="0" smtClean="0"/>
              <a:t>                      </a:t>
            </a:r>
          </a:p>
          <a:p>
            <a:r>
              <a:rPr lang="en-US" sz="2800" dirty="0" smtClean="0"/>
              <a:t>           </a:t>
            </a:r>
            <a:r>
              <a:rPr lang="en-US" sz="3200" dirty="0" smtClean="0"/>
              <a:t>In 2001, the population of the district was 1,609,172. The rural population was 1,088,740 and urban population was 520,432. Total males were 830,644 and females were 778,528. The density of population was 511 per km</a:t>
            </a:r>
            <a:r>
              <a:rPr lang="en-US" sz="3200" baseline="30000" dirty="0" smtClean="0"/>
              <a:t>2</a:t>
            </a:r>
            <a:r>
              <a:rPr lang="en-US" sz="3200" dirty="0" smtClean="0"/>
              <a:t>. The decennial population growth rate (1991–2001) was 23.79%,</a:t>
            </a:r>
            <a:r>
              <a:rPr lang="en-US" sz="2800" dirty="0" smtClean="0"/>
              <a:t> </a:t>
            </a:r>
            <a:r>
              <a:rPr lang="en-US" sz="3200" dirty="0" smtClean="0"/>
              <a:t>and the </a:t>
            </a:r>
            <a:r>
              <a:rPr lang="en-US" sz="3200" u="sng" dirty="0" smtClean="0"/>
              <a:t>literacy rate</a:t>
            </a:r>
            <a:r>
              <a:rPr lang="en-US" sz="3200" dirty="0" smtClean="0"/>
              <a:t> of Darjeeling dist. is </a:t>
            </a:r>
            <a:r>
              <a:rPr lang="en-US" sz="3200" b="1" dirty="0" smtClean="0"/>
              <a:t>79.56%</a:t>
            </a:r>
            <a:r>
              <a:rPr lang="en-US" sz="3200" dirty="0" smtClean="0"/>
              <a:t>.</a:t>
            </a:r>
            <a:endParaRPr lang="en-US" sz="2800" dirty="0"/>
          </a:p>
        </p:txBody>
      </p:sp>
    </p:spTree>
  </p:cSld>
  <p:clrMapOvr>
    <a:masterClrMapping/>
  </p:clrMapOvr>
  <p:transition spd="slow">
    <p:diamon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Inhabitants of Darjeeling hills</a:t>
            </a:r>
            <a:endParaRPr lang="en-US" sz="4000" b="1" dirty="0"/>
          </a:p>
        </p:txBody>
      </p:sp>
      <p:sp>
        <p:nvSpPr>
          <p:cNvPr id="3" name="Content Placeholder 2"/>
          <p:cNvSpPr>
            <a:spLocks noGrp="1"/>
          </p:cNvSpPr>
          <p:nvPr>
            <p:ph idx="1"/>
          </p:nvPr>
        </p:nvSpPr>
        <p:spPr>
          <a:xfrm>
            <a:off x="304800" y="1066800"/>
            <a:ext cx="8534400" cy="5486400"/>
          </a:xfrm>
        </p:spPr>
        <p:txBody>
          <a:bodyPr>
            <a:normAutofit fontScale="92500" lnSpcReduction="10000"/>
          </a:bodyPr>
          <a:lstStyle/>
          <a:p>
            <a:r>
              <a:rPr lang="en-US" dirty="0" smtClean="0"/>
              <a:t>The original inhabitants of the Darjeeling Hills were the </a:t>
            </a:r>
            <a:r>
              <a:rPr lang="en-US" u="sng" dirty="0" err="1" smtClean="0">
                <a:hlinkClick r:id="rId2" tooltip="Lepcha people"/>
              </a:rPr>
              <a:t>Lepchas</a:t>
            </a:r>
            <a:r>
              <a:rPr lang="en-US" dirty="0" smtClean="0"/>
              <a:t> or </a:t>
            </a:r>
            <a:r>
              <a:rPr lang="en-US" dirty="0" err="1" smtClean="0"/>
              <a:t>Rongpa</a:t>
            </a:r>
            <a:r>
              <a:rPr lang="en-US" dirty="0" smtClean="0"/>
              <a:t> (the ravine folks) as they prefer themselves to be known as. The </a:t>
            </a:r>
            <a:r>
              <a:rPr lang="en-US" u="sng" dirty="0" err="1" smtClean="0">
                <a:hlinkClick r:id="rId3" tooltip="Limbu people"/>
              </a:rPr>
              <a:t>Limbus</a:t>
            </a:r>
            <a:r>
              <a:rPr lang="en-US" dirty="0" smtClean="0"/>
              <a:t> are another ancient inhabitants of this district. The greater bulk of the people in the hills are the </a:t>
            </a:r>
            <a:r>
              <a:rPr lang="en-US" u="sng" dirty="0" smtClean="0">
                <a:hlinkClick r:id="rId4" tooltip="Indian Gorkha"/>
              </a:rPr>
              <a:t>Indian </a:t>
            </a:r>
            <a:r>
              <a:rPr lang="en-US" u="sng" dirty="0" err="1" smtClean="0">
                <a:hlinkClick r:id="rId4" tooltip="Indian Gorkha"/>
              </a:rPr>
              <a:t>Gorkhas</a:t>
            </a:r>
            <a:r>
              <a:rPr lang="en-US" dirty="0" smtClean="0"/>
              <a:t> who speak </a:t>
            </a:r>
            <a:r>
              <a:rPr lang="en-US" u="sng" dirty="0" smtClean="0">
                <a:hlinkClick r:id="rId5" tooltip="Nepali language"/>
              </a:rPr>
              <a:t>Nepali</a:t>
            </a:r>
            <a:r>
              <a:rPr lang="en-US" dirty="0" smtClean="0"/>
              <a:t> and other dialects. Among the population are the </a:t>
            </a:r>
            <a:r>
              <a:rPr lang="en-US" u="sng" dirty="0" err="1" smtClean="0">
                <a:hlinkClick r:id="rId6" tooltip="Sherpas"/>
              </a:rPr>
              <a:t>Sherpas</a:t>
            </a:r>
            <a:r>
              <a:rPr lang="en-US" dirty="0" smtClean="0"/>
              <a:t> and </a:t>
            </a:r>
            <a:r>
              <a:rPr lang="en-US" u="sng" dirty="0" err="1" smtClean="0">
                <a:hlinkClick r:id="rId7" tooltip="Bhutias"/>
              </a:rPr>
              <a:t>Denzongpas</a:t>
            </a:r>
            <a:r>
              <a:rPr lang="en-US" u="sng" dirty="0" smtClean="0">
                <a:hlinkClick r:id="rId7" tooltip="Bhutias"/>
              </a:rPr>
              <a:t> (</a:t>
            </a:r>
            <a:r>
              <a:rPr lang="en-US" u="sng" dirty="0" err="1" smtClean="0">
                <a:hlinkClick r:id="rId7" tooltip="Bhutias"/>
              </a:rPr>
              <a:t>Bhutias</a:t>
            </a:r>
            <a:r>
              <a:rPr lang="en-US" u="sng" dirty="0" smtClean="0">
                <a:hlinkClick r:id="rId7" tooltip="Bhutias"/>
              </a:rPr>
              <a:t>)</a:t>
            </a:r>
            <a:r>
              <a:rPr lang="en-US" dirty="0" smtClean="0"/>
              <a:t>. There is also a sizeable population of </a:t>
            </a:r>
            <a:r>
              <a:rPr lang="en-US" u="sng" dirty="0" smtClean="0">
                <a:hlinkClick r:id="rId8" tooltip="Tibetans"/>
              </a:rPr>
              <a:t>Tibetans</a:t>
            </a:r>
            <a:r>
              <a:rPr lang="en-US" dirty="0" smtClean="0"/>
              <a:t> who arrived from </a:t>
            </a:r>
            <a:r>
              <a:rPr lang="en-US" u="sng" dirty="0" smtClean="0">
                <a:hlinkClick r:id="rId9" tooltip="Tibet"/>
              </a:rPr>
              <a:t>Tibet</a:t>
            </a:r>
            <a:r>
              <a:rPr lang="en-US" dirty="0" smtClean="0"/>
              <a:t> since the 1950s. In the plains, the </a:t>
            </a:r>
            <a:r>
              <a:rPr lang="en-US" u="sng" dirty="0" smtClean="0">
                <a:hlinkClick r:id="rId10" tooltip="Bengalis"/>
              </a:rPr>
              <a:t>Bengalis</a:t>
            </a:r>
            <a:r>
              <a:rPr lang="en-US" dirty="0" smtClean="0"/>
              <a:t> are in majority along with several communities like the </a:t>
            </a:r>
            <a:r>
              <a:rPr lang="en-US" dirty="0" err="1" smtClean="0"/>
              <a:t>Biharis</a:t>
            </a:r>
            <a:r>
              <a:rPr lang="en-US" dirty="0" smtClean="0"/>
              <a:t>, </a:t>
            </a:r>
            <a:r>
              <a:rPr lang="en-US" dirty="0" err="1" smtClean="0"/>
              <a:t>Gorkhas</a:t>
            </a:r>
            <a:r>
              <a:rPr lang="en-US" dirty="0" smtClean="0"/>
              <a:t>, </a:t>
            </a:r>
            <a:r>
              <a:rPr lang="en-US" dirty="0" err="1" smtClean="0"/>
              <a:t>Marwaris</a:t>
            </a:r>
            <a:r>
              <a:rPr lang="en-US" dirty="0" smtClean="0"/>
              <a:t> and the </a:t>
            </a:r>
            <a:r>
              <a:rPr lang="en-US" u="sng" dirty="0" err="1" smtClean="0">
                <a:hlinkClick r:id="rId11" tooltip="Adivasi"/>
              </a:rPr>
              <a:t>Adivasi</a:t>
            </a:r>
            <a:r>
              <a:rPr lang="en-US" dirty="0" smtClean="0"/>
              <a:t> people originally from </a:t>
            </a:r>
            <a:r>
              <a:rPr lang="en-US" u="sng" dirty="0" err="1" smtClean="0">
                <a:hlinkClick r:id="rId12" tooltip="Chota Nagpur Plateau"/>
              </a:rPr>
              <a:t>Chotanagpur</a:t>
            </a:r>
            <a:r>
              <a:rPr lang="en-US" dirty="0" smtClean="0"/>
              <a:t> and </a:t>
            </a:r>
            <a:r>
              <a:rPr lang="en-US" u="sng" dirty="0" err="1" smtClean="0">
                <a:hlinkClick r:id="rId13" tooltip="Santhal Parganas"/>
              </a:rPr>
              <a:t>Santhal</a:t>
            </a:r>
            <a:r>
              <a:rPr lang="en-US" u="sng" dirty="0" smtClean="0">
                <a:hlinkClick r:id="rId13" tooltip="Santhal Parganas"/>
              </a:rPr>
              <a:t> </a:t>
            </a:r>
            <a:r>
              <a:rPr lang="en-US" u="sng" dirty="0" err="1" smtClean="0">
                <a:hlinkClick r:id="rId13" tooltip="Santhal Parganas"/>
              </a:rPr>
              <a:t>Parganas</a:t>
            </a:r>
            <a:r>
              <a:rPr lang="en-US" dirty="0" smtClean="0"/>
              <a:t>. </a:t>
            </a:r>
          </a:p>
          <a:p>
            <a:endParaRPr lang="en-US" dirty="0"/>
          </a:p>
        </p:txBody>
      </p:sp>
    </p:spTree>
  </p:cSld>
  <p:clrMapOvr>
    <a:masterClrMapping/>
  </p:clrMapOvr>
  <p:transition spd="slow">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Languages of Darjeeling Dist.</a:t>
            </a:r>
            <a:endParaRPr lang="en-US" dirty="0"/>
          </a:p>
        </p:txBody>
      </p:sp>
      <p:sp>
        <p:nvSpPr>
          <p:cNvPr id="3" name="Content Placeholder 2"/>
          <p:cNvSpPr>
            <a:spLocks noGrp="1"/>
          </p:cNvSpPr>
          <p:nvPr>
            <p:ph idx="1"/>
          </p:nvPr>
        </p:nvSpPr>
        <p:spPr>
          <a:xfrm>
            <a:off x="152400" y="762000"/>
            <a:ext cx="8839200" cy="5943600"/>
          </a:xfrm>
        </p:spPr>
        <p:txBody>
          <a:bodyPr>
            <a:normAutofit fontScale="92500" lnSpcReduction="10000"/>
          </a:bodyPr>
          <a:lstStyle/>
          <a:p>
            <a:r>
              <a:rPr lang="en-US" u="sng" dirty="0" smtClean="0">
                <a:hlinkClick r:id="rId2" tooltip="Bengali language"/>
              </a:rPr>
              <a:t>Bengali</a:t>
            </a:r>
            <a:r>
              <a:rPr lang="en-US" dirty="0" smtClean="0"/>
              <a:t> and </a:t>
            </a:r>
            <a:r>
              <a:rPr lang="en-US" u="sng" dirty="0" smtClean="0">
                <a:hlinkClick r:id="rId3" tooltip="Nepali language"/>
              </a:rPr>
              <a:t>Nepali</a:t>
            </a:r>
            <a:r>
              <a:rPr lang="en-US" dirty="0" smtClean="0"/>
              <a:t> are the official languages in Darjeeling and </a:t>
            </a:r>
            <a:r>
              <a:rPr lang="en-US" dirty="0" err="1" smtClean="0"/>
              <a:t>Kurseong</a:t>
            </a:r>
            <a:r>
              <a:rPr lang="en-US" dirty="0" smtClean="0"/>
              <a:t> subdivisions while for the rest of the district, the official language is </a:t>
            </a:r>
            <a:r>
              <a:rPr lang="en-US" u="sng" dirty="0" smtClean="0">
                <a:hlinkClick r:id="rId2" tooltip="Bengali language"/>
              </a:rPr>
              <a:t>Bengali</a:t>
            </a:r>
            <a:r>
              <a:rPr lang="en-US" dirty="0" smtClean="0"/>
              <a:t>. Nepali, Bengali and English are the prevailing languages of </a:t>
            </a:r>
            <a:r>
              <a:rPr lang="en-US" u="sng" dirty="0" smtClean="0">
                <a:hlinkClick r:id="rId4" tooltip="Darjeeling"/>
              </a:rPr>
              <a:t>Darjeeling</a:t>
            </a:r>
            <a:r>
              <a:rPr lang="en-US" dirty="0" smtClean="0"/>
              <a:t>. Nepali (which is spoken by more than 80% of the population in Darjeeling, </a:t>
            </a:r>
            <a:r>
              <a:rPr lang="en-US" dirty="0" err="1" smtClean="0"/>
              <a:t>Kurseong</a:t>
            </a:r>
            <a:r>
              <a:rPr lang="en-US" dirty="0" smtClean="0"/>
              <a:t> and </a:t>
            </a:r>
            <a:r>
              <a:rPr lang="en-US" dirty="0" err="1" smtClean="0"/>
              <a:t>Mirik</a:t>
            </a:r>
            <a:r>
              <a:rPr lang="en-US" dirty="0" smtClean="0"/>
              <a:t> subdivisions) is the dominant language in the </a:t>
            </a:r>
            <a:r>
              <a:rPr lang="en-US" dirty="0" err="1" smtClean="0"/>
              <a:t>hills.</a:t>
            </a:r>
            <a:r>
              <a:rPr lang="en-US" u="sng" dirty="0" err="1" smtClean="0">
                <a:hlinkClick r:id="rId5" tooltip="Tibetic languages"/>
              </a:rPr>
              <a:t>Tibetan</a:t>
            </a:r>
            <a:r>
              <a:rPr lang="en-US" dirty="0" smtClean="0"/>
              <a:t> is spoken by the refugees and some other tribal populations. </a:t>
            </a:r>
          </a:p>
          <a:p>
            <a:r>
              <a:rPr lang="en-US" dirty="0" smtClean="0"/>
              <a:t> Other languages spoken are </a:t>
            </a:r>
            <a:r>
              <a:rPr lang="en-US" u="sng" dirty="0" err="1" smtClean="0">
                <a:hlinkClick r:id="rId6" tooltip="Bantawa language"/>
              </a:rPr>
              <a:t>Bantawa</a:t>
            </a:r>
            <a:r>
              <a:rPr lang="en-US" dirty="0" smtClean="0"/>
              <a:t>, </a:t>
            </a:r>
            <a:r>
              <a:rPr lang="en-US" u="sng" dirty="0" err="1" smtClean="0">
                <a:hlinkClick r:id="rId7" tooltip="Bijori language"/>
              </a:rPr>
              <a:t>Bijori</a:t>
            </a:r>
            <a:r>
              <a:rPr lang="en-US" dirty="0" smtClean="0"/>
              <a:t>, </a:t>
            </a:r>
            <a:r>
              <a:rPr lang="en-US" u="sng" dirty="0" err="1" smtClean="0">
                <a:hlinkClick r:id="rId8" tooltip="Bodo language"/>
              </a:rPr>
              <a:t>Bodo</a:t>
            </a:r>
            <a:r>
              <a:rPr lang="en-US" dirty="0" smtClean="0"/>
              <a:t>, </a:t>
            </a:r>
            <a:r>
              <a:rPr lang="en-US" u="sng" dirty="0" err="1" smtClean="0">
                <a:hlinkClick r:id="rId9" tooltip="Chamling language"/>
              </a:rPr>
              <a:t>Chamling</a:t>
            </a:r>
            <a:r>
              <a:rPr lang="en-US" dirty="0" smtClean="0"/>
              <a:t>, </a:t>
            </a:r>
            <a:r>
              <a:rPr lang="en-US" u="sng" dirty="0" smtClean="0">
                <a:hlinkClick r:id="rId10" tooltip="Dzongkha"/>
              </a:rPr>
              <a:t>Dzongkha</a:t>
            </a:r>
            <a:r>
              <a:rPr lang="en-US" dirty="0" smtClean="0"/>
              <a:t>, </a:t>
            </a:r>
            <a:r>
              <a:rPr lang="en-US" u="sng" dirty="0" err="1" smtClean="0">
                <a:hlinkClick r:id="rId11" tooltip="Gurung language"/>
              </a:rPr>
              <a:t>Gurung</a:t>
            </a:r>
            <a:r>
              <a:rPr lang="en-US" dirty="0" smtClean="0"/>
              <a:t>, </a:t>
            </a:r>
            <a:r>
              <a:rPr lang="en-US" u="sng" dirty="0" err="1" smtClean="0">
                <a:hlinkClick r:id="rId12" tooltip="Kamta language"/>
              </a:rPr>
              <a:t>Kamta</a:t>
            </a:r>
            <a:r>
              <a:rPr lang="en-US" dirty="0" smtClean="0"/>
              <a:t>, </a:t>
            </a:r>
            <a:r>
              <a:rPr lang="en-US" u="sng" dirty="0" err="1" smtClean="0">
                <a:hlinkClick r:id="rId13" tooltip="Khaling language"/>
              </a:rPr>
              <a:t>Khaling</a:t>
            </a:r>
            <a:r>
              <a:rPr lang="en-US" dirty="0" smtClean="0"/>
              <a:t>, </a:t>
            </a:r>
            <a:r>
              <a:rPr lang="en-US" u="sng" dirty="0" err="1" smtClean="0">
                <a:hlinkClick r:id="rId14" tooltip="Kisan language (Kurukh)"/>
              </a:rPr>
              <a:t>Kisan</a:t>
            </a:r>
            <a:r>
              <a:rPr lang="en-US" dirty="0" smtClean="0"/>
              <a:t>, </a:t>
            </a:r>
            <a:r>
              <a:rPr lang="en-US" u="sng" dirty="0" err="1" smtClean="0">
                <a:hlinkClick r:id="rId15" tooltip="Lepcha language"/>
              </a:rPr>
              <a:t>Lepcha</a:t>
            </a:r>
            <a:r>
              <a:rPr lang="en-US" dirty="0" smtClean="0"/>
              <a:t>, </a:t>
            </a:r>
            <a:r>
              <a:rPr lang="en-US" u="sng" dirty="0" err="1" smtClean="0">
                <a:hlinkClick r:id="rId16" tooltip="Lhomi language"/>
              </a:rPr>
              <a:t>Lhomi</a:t>
            </a:r>
            <a:r>
              <a:rPr lang="en-US" dirty="0" smtClean="0"/>
              <a:t>, </a:t>
            </a:r>
            <a:r>
              <a:rPr lang="en-US" u="sng" dirty="0" err="1" smtClean="0">
                <a:hlinkClick r:id="rId17" tooltip="Limbu language"/>
              </a:rPr>
              <a:t>Limbu</a:t>
            </a:r>
            <a:r>
              <a:rPr lang="en-US" dirty="0" smtClean="0"/>
              <a:t>, </a:t>
            </a:r>
            <a:r>
              <a:rPr lang="en-US" u="sng" dirty="0" smtClean="0">
                <a:hlinkClick r:id="rId18" tooltip="Sherpa language"/>
              </a:rPr>
              <a:t>Sherpa</a:t>
            </a:r>
            <a:r>
              <a:rPr lang="en-US" dirty="0" smtClean="0"/>
              <a:t>, </a:t>
            </a:r>
            <a:r>
              <a:rPr lang="en-US" u="sng" dirty="0" err="1" smtClean="0">
                <a:hlinkClick r:id="rId19" tooltip="Sikkimese language"/>
              </a:rPr>
              <a:t>Sikkimese</a:t>
            </a:r>
            <a:r>
              <a:rPr lang="en-US" dirty="0" smtClean="0"/>
              <a:t> and </a:t>
            </a:r>
            <a:r>
              <a:rPr lang="en-US" u="sng" dirty="0" err="1" smtClean="0">
                <a:hlinkClick r:id="rId20" tooltip="Eastern Tamang language"/>
              </a:rPr>
              <a:t>Tamang</a:t>
            </a:r>
            <a:r>
              <a:rPr lang="en-US" dirty="0" smtClean="0"/>
              <a:t>.        </a:t>
            </a:r>
          </a:p>
          <a:p>
            <a:endParaRPr lang="en-US" dirty="0"/>
          </a:p>
        </p:txBody>
      </p:sp>
    </p:spTree>
  </p:cSld>
  <p:clrMapOvr>
    <a:masterClrMapping/>
  </p:clrMapOvr>
  <p:transition spd="slow">
    <p:diamon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Flora and fauna of Darjeeling Dist.</a:t>
            </a:r>
            <a:br>
              <a:rPr lang="en-US" b="1" dirty="0" smtClean="0"/>
            </a:b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Darjeeling district is home to </a:t>
            </a:r>
            <a:r>
              <a:rPr lang="en-US" u="sng" dirty="0" err="1" smtClean="0">
                <a:hlinkClick r:id="rId2" tooltip="Singalila National Park"/>
              </a:rPr>
              <a:t>Singalila</a:t>
            </a:r>
            <a:r>
              <a:rPr lang="en-US" u="sng" dirty="0" smtClean="0">
                <a:hlinkClick r:id="rId2" tooltip="Singalila National Park"/>
              </a:rPr>
              <a:t> National Park</a:t>
            </a:r>
            <a:r>
              <a:rPr lang="en-US" dirty="0" smtClean="0"/>
              <a:t>, which was set up in 1986 as a wildlife sanctuary and converted to a </a:t>
            </a:r>
            <a:r>
              <a:rPr lang="en-US" u="sng" dirty="0" smtClean="0">
                <a:hlinkClick r:id="rId3" tooltip="National parks"/>
              </a:rPr>
              <a:t>national park</a:t>
            </a:r>
            <a:r>
              <a:rPr lang="en-US" dirty="0" smtClean="0"/>
              <a:t> in 1992. It has an area of 78.60 km</a:t>
            </a:r>
            <a:r>
              <a:rPr lang="en-US" baseline="30000" dirty="0" smtClean="0"/>
              <a:t>2</a:t>
            </a:r>
            <a:r>
              <a:rPr lang="en-US" dirty="0" smtClean="0"/>
              <a:t> (30.3 sq mi). </a:t>
            </a:r>
          </a:p>
          <a:p>
            <a:r>
              <a:rPr lang="en-US" dirty="0" smtClean="0"/>
              <a:t>Darjeeling district has three </a:t>
            </a:r>
            <a:r>
              <a:rPr lang="en-US" u="sng" dirty="0" smtClean="0">
                <a:hlinkClick r:id="rId4" tooltip="Wildlife Sanctuaries in India"/>
              </a:rPr>
              <a:t>wildlife sanctuaries</a:t>
            </a:r>
            <a:r>
              <a:rPr lang="en-US" dirty="0" smtClean="0"/>
              <a:t>: </a:t>
            </a:r>
            <a:r>
              <a:rPr lang="en-US" u="sng" dirty="0" err="1" smtClean="0">
                <a:hlinkClick r:id="rId5" tooltip="Jore Pokhri Wildlife Sanctuary"/>
              </a:rPr>
              <a:t>Jorepokhri</a:t>
            </a:r>
            <a:r>
              <a:rPr lang="en-US" dirty="0" smtClean="0"/>
              <a:t>, </a:t>
            </a:r>
            <a:r>
              <a:rPr lang="en-US" u="sng" dirty="0" err="1" smtClean="0">
                <a:hlinkClick r:id="rId6" tooltip="Mahananda Wildlife Sanctuary"/>
              </a:rPr>
              <a:t>Mahananda</a:t>
            </a:r>
            <a:r>
              <a:rPr lang="en-US" dirty="0" smtClean="0"/>
              <a:t>, and </a:t>
            </a:r>
            <a:r>
              <a:rPr lang="en-US" u="sng" dirty="0" err="1" smtClean="0">
                <a:hlinkClick r:id="rId7" tooltip="Senchal Wildlife Sanctuary"/>
              </a:rPr>
              <a:t>Senchal</a:t>
            </a:r>
            <a:r>
              <a:rPr lang="en-US" dirty="0" smtClean="0"/>
              <a:t>.</a:t>
            </a:r>
          </a:p>
          <a:p>
            <a:endParaRPr lang="en-US" dirty="0"/>
          </a:p>
        </p:txBody>
      </p:sp>
    </p:spTree>
  </p:cSld>
  <p:clrMapOvr>
    <a:masterClrMapping/>
  </p:clrMapOvr>
  <p:transition spd="slow">
    <p:diamon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upload.wikimedia.org/wikipedia/commons/thumb/7/7a/Darjeeling_Himalayan_Railway.jpg/200px-Darjeeling_Himalayan_Railway.jpg">
            <a:hlinkClick r:id="rId2"/>
          </p:cNvPr>
          <p:cNvPicPr/>
          <p:nvPr/>
        </p:nvPicPr>
        <p:blipFill>
          <a:blip r:embed="rId3" cstate="print"/>
          <a:srcRect/>
          <a:stretch>
            <a:fillRect/>
          </a:stretch>
        </p:blipFill>
        <p:spPr bwMode="auto">
          <a:xfrm>
            <a:off x="533400" y="609600"/>
            <a:ext cx="7924800" cy="4419600"/>
          </a:xfrm>
          <a:prstGeom prst="rect">
            <a:avLst/>
          </a:prstGeom>
          <a:noFill/>
          <a:ln w="9525">
            <a:noFill/>
            <a:miter lim="800000"/>
            <a:headEnd/>
            <a:tailEnd/>
          </a:ln>
        </p:spPr>
      </p:pic>
      <p:sp>
        <p:nvSpPr>
          <p:cNvPr id="3" name="Rectangle 2"/>
          <p:cNvSpPr/>
          <p:nvPr/>
        </p:nvSpPr>
        <p:spPr>
          <a:xfrm>
            <a:off x="3200400" y="5257800"/>
            <a:ext cx="3214213" cy="523220"/>
          </a:xfrm>
          <a:prstGeom prst="rect">
            <a:avLst/>
          </a:prstGeom>
        </p:spPr>
        <p:txBody>
          <a:bodyPr wrap="none">
            <a:spAutoFit/>
          </a:bodyPr>
          <a:lstStyle/>
          <a:p>
            <a:r>
              <a:rPr lang="en-US" sz="2800" b="1" dirty="0" smtClean="0"/>
              <a:t>Darjeeling Toy Train</a:t>
            </a:r>
            <a:endParaRPr lang="en-US" sz="2800" b="1" dirty="0"/>
          </a:p>
        </p:txBody>
      </p:sp>
    </p:spTree>
  </p:cSld>
  <p:clrMapOvr>
    <a:masterClrMapping/>
  </p:clrMapOvr>
  <p:transition spd="slow">
    <p:diamon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p:cNvSpPr/>
          <p:nvPr/>
        </p:nvSpPr>
        <p:spPr>
          <a:xfrm rot="931935">
            <a:off x="2303511" y="2492979"/>
            <a:ext cx="4572000" cy="1323439"/>
          </a:xfrm>
          <a:prstGeom prst="rect">
            <a:avLst/>
          </a:prstGeom>
        </p:spPr>
        <p:txBody>
          <a:bodyPr wrap="square">
            <a:spAutoFit/>
          </a:bodyPr>
          <a:lstStyle/>
          <a:p>
            <a:r>
              <a:rPr lang="en-US" sz="4000" b="1" i="1" dirty="0" smtClean="0"/>
              <a:t>THANK </a:t>
            </a:r>
          </a:p>
          <a:p>
            <a:r>
              <a:rPr lang="en-US" sz="4000" b="1" i="1" dirty="0" smtClean="0"/>
              <a:t>                           YOU</a:t>
            </a:r>
            <a:endParaRPr lang="en-US" sz="4000" b="1" i="1" dirty="0"/>
          </a:p>
        </p:txBody>
      </p:sp>
    </p:spTree>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GEOGRAPHICAL SETTING</a:t>
            </a:r>
            <a:endParaRPr lang="en-US" dirty="0"/>
          </a:p>
        </p:txBody>
      </p:sp>
      <p:sp>
        <p:nvSpPr>
          <p:cNvPr id="3" name="Content Placeholder 2"/>
          <p:cNvSpPr>
            <a:spLocks noGrp="1"/>
          </p:cNvSpPr>
          <p:nvPr>
            <p:ph idx="1"/>
          </p:nvPr>
        </p:nvSpPr>
        <p:spPr/>
        <p:txBody>
          <a:bodyPr>
            <a:normAutofit lnSpcReduction="10000"/>
          </a:bodyPr>
          <a:lstStyle/>
          <a:p>
            <a:r>
              <a:rPr lang="en-US" dirty="0" smtClean="0"/>
              <a:t>Geographically, the district can be divided into two broad divisions: the hills and the plains. The entire hilly region of the district comes under the </a:t>
            </a:r>
            <a:r>
              <a:rPr lang="en-US" u="sng" dirty="0" err="1" smtClean="0">
                <a:hlinkClick r:id="rId2" tooltip="Gorkhaland Territorial Administration"/>
              </a:rPr>
              <a:t>Gorkhaland</a:t>
            </a:r>
            <a:r>
              <a:rPr lang="en-US" u="sng" dirty="0" smtClean="0">
                <a:hlinkClick r:id="rId2" tooltip="Gorkhaland Territorial Administration"/>
              </a:rPr>
              <a:t> Territorial </a:t>
            </a:r>
            <a:r>
              <a:rPr lang="en-US" dirty="0" smtClean="0">
                <a:hlinkClick r:id="rId2" tooltip="Gorkhaland Territorial Administration"/>
              </a:rPr>
              <a:t>Administration</a:t>
            </a:r>
            <a:r>
              <a:rPr lang="en-US" dirty="0" smtClean="0"/>
              <a:t>, a semi-autonomous administrative body under the state government of West Bengal. This body covers the three hill subdivisions of Darjeeling, </a:t>
            </a:r>
            <a:r>
              <a:rPr lang="en-US" dirty="0" err="1" smtClean="0"/>
              <a:t>Kurseong</a:t>
            </a:r>
            <a:r>
              <a:rPr lang="en-US" dirty="0" smtClean="0"/>
              <a:t> and </a:t>
            </a:r>
            <a:r>
              <a:rPr lang="en-US" dirty="0" err="1" smtClean="0"/>
              <a:t>Mirik</a:t>
            </a:r>
            <a:r>
              <a:rPr lang="en-US" dirty="0" smtClean="0"/>
              <a:t> and the district of </a:t>
            </a:r>
            <a:r>
              <a:rPr lang="en-US" dirty="0" err="1" smtClean="0"/>
              <a:t>Kalimpong</a:t>
            </a:r>
            <a:r>
              <a:rPr lang="en-US" dirty="0" smtClean="0"/>
              <a:t>.</a:t>
            </a:r>
            <a:endParaRPr lang="en-US" dirty="0"/>
          </a:p>
        </p:txBody>
      </p:sp>
    </p:spTree>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229600" cy="5509200"/>
          </a:xfrm>
          <a:prstGeom prst="rect">
            <a:avLst/>
          </a:prstGeom>
        </p:spPr>
        <p:txBody>
          <a:bodyPr wrap="square">
            <a:spAutoFit/>
          </a:bodyPr>
          <a:lstStyle/>
          <a:p>
            <a:r>
              <a:rPr lang="en-US" sz="3200" dirty="0" smtClean="0"/>
              <a:t>The foothills of Darjeeling Himalayas, which comes under the </a:t>
            </a:r>
            <a:r>
              <a:rPr lang="en-US" sz="3200" dirty="0" err="1" smtClean="0"/>
              <a:t>Siliguri</a:t>
            </a:r>
            <a:r>
              <a:rPr lang="en-US" sz="3200" dirty="0" smtClean="0"/>
              <a:t> subdivision, is known as the </a:t>
            </a:r>
            <a:r>
              <a:rPr lang="en-US" sz="3200" u="sng" dirty="0" err="1" smtClean="0">
                <a:hlinkClick r:id="rId2" tooltip="Terai"/>
              </a:rPr>
              <a:t>Terai</a:t>
            </a:r>
            <a:r>
              <a:rPr lang="en-US" sz="3200" dirty="0" smtClean="0"/>
              <a:t>. The district is bounded on the north by </a:t>
            </a:r>
            <a:r>
              <a:rPr lang="en-US" sz="3200" u="sng" dirty="0" smtClean="0">
                <a:hlinkClick r:id="rId3" tooltip="Sikkim"/>
              </a:rPr>
              <a:t>Sikkim</a:t>
            </a:r>
            <a:r>
              <a:rPr lang="en-US" sz="3200" dirty="0" smtClean="0"/>
              <a:t>, on the south by </a:t>
            </a:r>
            <a:r>
              <a:rPr lang="en-US" sz="3200" u="sng" dirty="0" err="1" smtClean="0">
                <a:hlinkClick r:id="rId4" tooltip="Kishanganj district"/>
              </a:rPr>
              <a:t>Kishanganj</a:t>
            </a:r>
            <a:r>
              <a:rPr lang="en-US" sz="3200" u="sng" dirty="0" smtClean="0">
                <a:hlinkClick r:id="rId4" tooltip="Kishanganj district"/>
              </a:rPr>
              <a:t> district</a:t>
            </a:r>
            <a:r>
              <a:rPr lang="en-US" sz="3200" dirty="0" smtClean="0"/>
              <a:t> of </a:t>
            </a:r>
            <a:r>
              <a:rPr lang="en-US" sz="3200" u="sng" dirty="0" smtClean="0">
                <a:hlinkClick r:id="rId5" tooltip="Bihar"/>
              </a:rPr>
              <a:t>Bihar</a:t>
            </a:r>
            <a:r>
              <a:rPr lang="en-US" sz="3200" dirty="0" smtClean="0"/>
              <a:t> state, on the east by </a:t>
            </a:r>
            <a:r>
              <a:rPr lang="en-US" sz="3200" u="sng" dirty="0" err="1" smtClean="0">
                <a:hlinkClick r:id="rId6" tooltip="Kalimpong district"/>
              </a:rPr>
              <a:t>Kalimpong</a:t>
            </a:r>
            <a:r>
              <a:rPr lang="en-US" sz="3200" u="sng" dirty="0" smtClean="0">
                <a:hlinkClick r:id="rId6" tooltip="Kalimpong district"/>
              </a:rPr>
              <a:t> district</a:t>
            </a:r>
            <a:r>
              <a:rPr lang="en-US" sz="3200" dirty="0" smtClean="0"/>
              <a:t> and on the west by </a:t>
            </a:r>
            <a:r>
              <a:rPr lang="en-US" sz="3200" u="sng" dirty="0" smtClean="0">
                <a:hlinkClick r:id="rId7" tooltip="Nepal"/>
              </a:rPr>
              <a:t>Nepal</a:t>
            </a:r>
            <a:r>
              <a:rPr lang="en-US" sz="3200" dirty="0" smtClean="0"/>
              <a:t>. Darjeeling district has a length from north to south of 18 miles (29 km) and a breadth from east to west of 16 miles (26 km). As of 2011, it was the second least populous district of West Bengal (out of </a:t>
            </a:r>
            <a:r>
              <a:rPr lang="en-US" sz="3200" u="sng" dirty="0" smtClean="0">
                <a:hlinkClick r:id="rId8" tooltip="Districts of West Bengal"/>
              </a:rPr>
              <a:t>19</a:t>
            </a:r>
            <a:r>
              <a:rPr lang="en-US" sz="3200" dirty="0" smtClean="0"/>
              <a:t>), after </a:t>
            </a:r>
            <a:r>
              <a:rPr lang="en-US" sz="3200" u="sng" dirty="0" err="1" smtClean="0">
                <a:hlinkClick r:id="rId9" tooltip="Dakshin Dinajpur district"/>
              </a:rPr>
              <a:t>Dakshin</a:t>
            </a:r>
            <a:r>
              <a:rPr lang="en-US" sz="3200" u="sng" dirty="0" smtClean="0">
                <a:hlinkClick r:id="rId9" tooltip="Dakshin Dinajpur district"/>
              </a:rPr>
              <a:t> </a:t>
            </a:r>
            <a:r>
              <a:rPr lang="en-US" sz="3200" u="sng" dirty="0" err="1" smtClean="0">
                <a:hlinkClick r:id="rId9" tooltip="Dakshin Dinajpur district"/>
              </a:rPr>
              <a:t>Dinajpur</a:t>
            </a:r>
            <a:endParaRPr lang="en-US" sz="3200" dirty="0"/>
          </a:p>
        </p:txBody>
      </p:sp>
    </p:spTree>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LOCATION OF DARJEELING DISTRICT IN W.B.</a:t>
            </a:r>
            <a:endParaRPr lang="en-US" sz="3200" b="1" dirty="0"/>
          </a:p>
        </p:txBody>
      </p:sp>
      <p:pic>
        <p:nvPicPr>
          <p:cNvPr id="4" name="Content Placeholder 3" descr="Location of Darjeeling district in West Bengal">
            <a:hlinkClick r:id="rId2" tooltip="&quot;Location of Darjeeling district in West Bengal&quot;"/>
          </p:cNvPr>
          <p:cNvPicPr>
            <a:picLocks noGrp="1"/>
          </p:cNvPicPr>
          <p:nvPr>
            <p:ph idx="1"/>
          </p:nvPr>
        </p:nvPicPr>
        <p:blipFill>
          <a:blip r:embed="rId3" cstate="print"/>
          <a:srcRect/>
          <a:stretch>
            <a:fillRect/>
          </a:stretch>
        </p:blipFill>
        <p:spPr bwMode="auto">
          <a:xfrm>
            <a:off x="1447800" y="1447800"/>
            <a:ext cx="6095999" cy="52578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slow">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599" y="228599"/>
          <a:ext cx="8686800" cy="6700831"/>
        </p:xfrm>
        <a:graphic>
          <a:graphicData uri="http://schemas.openxmlformats.org/drawingml/2006/table">
            <a:tbl>
              <a:tblPr/>
              <a:tblGrid>
                <a:gridCol w="4343400"/>
                <a:gridCol w="4343400"/>
              </a:tblGrid>
              <a:tr h="607604">
                <a:tc>
                  <a:txBody>
                    <a:bodyPr/>
                    <a:lstStyle/>
                    <a:p>
                      <a:pPr marL="0" marR="0" algn="ctr">
                        <a:lnSpc>
                          <a:spcPct val="115000"/>
                        </a:lnSpc>
                        <a:spcBef>
                          <a:spcPts val="0"/>
                        </a:spcBef>
                        <a:spcAft>
                          <a:spcPts val="0"/>
                        </a:spcAft>
                      </a:pPr>
                      <a:endParaRPr lang="en-US" sz="1800" b="1" dirty="0" smtClean="0">
                        <a:latin typeface="Times New Roman"/>
                        <a:ea typeface="Times New Roman"/>
                        <a:cs typeface="Times New Roman"/>
                      </a:endParaRPr>
                    </a:p>
                    <a:p>
                      <a:pPr marL="0" marR="0" algn="ctr">
                        <a:lnSpc>
                          <a:spcPct val="115000"/>
                        </a:lnSpc>
                        <a:spcBef>
                          <a:spcPts val="0"/>
                        </a:spcBef>
                        <a:spcAft>
                          <a:spcPts val="0"/>
                        </a:spcAft>
                      </a:pPr>
                      <a:r>
                        <a:rPr lang="en-US" sz="1800" b="1" dirty="0" smtClean="0">
                          <a:latin typeface="Times New Roman"/>
                          <a:ea typeface="Times New Roman"/>
                          <a:cs typeface="Times New Roman"/>
                        </a:rPr>
                        <a:t>Country</a:t>
                      </a:r>
                      <a:endParaRPr lang="en-US" sz="1800" dirty="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a:latin typeface="Times New Roman"/>
                          <a:ea typeface="Times New Roman"/>
                          <a:cs typeface="Times New Roman"/>
                        </a:rPr>
                        <a:t>India</a:t>
                      </a:r>
                      <a:endParaRPr lang="en-US" sz="1800">
                        <a:latin typeface="Calibri"/>
                        <a:ea typeface="Calibri"/>
                        <a:cs typeface="Times New Roman"/>
                      </a:endParaRPr>
                    </a:p>
                  </a:txBody>
                  <a:tcPr marL="6975" marR="6975" marT="6975" marB="6975" anchor="ctr">
                    <a:lnL>
                      <a:noFill/>
                    </a:lnL>
                    <a:lnR>
                      <a:noFill/>
                    </a:lnR>
                    <a:lnT>
                      <a:noFill/>
                    </a:lnT>
                    <a:lnB>
                      <a:noFill/>
                    </a:lnB>
                  </a:tcPr>
                </a:tc>
              </a:tr>
              <a:tr h="300860">
                <a:tc>
                  <a:txBody>
                    <a:bodyPr/>
                    <a:lstStyle/>
                    <a:p>
                      <a:pPr marL="0" marR="0" algn="ctr">
                        <a:lnSpc>
                          <a:spcPct val="115000"/>
                        </a:lnSpc>
                        <a:spcBef>
                          <a:spcPts val="0"/>
                        </a:spcBef>
                        <a:spcAft>
                          <a:spcPts val="0"/>
                        </a:spcAft>
                      </a:pPr>
                      <a:r>
                        <a:rPr lang="en-US" sz="1800" b="1" u="sng" dirty="0">
                          <a:solidFill>
                            <a:srgbClr val="0000FF"/>
                          </a:solidFill>
                          <a:latin typeface="Times New Roman"/>
                          <a:ea typeface="Times New Roman"/>
                          <a:cs typeface="Times New Roman"/>
                          <a:hlinkClick r:id="rId2" tooltip="States and territories of India"/>
                        </a:rPr>
                        <a:t>State</a:t>
                      </a:r>
                      <a:endParaRPr lang="en-US" sz="1800" dirty="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u="sng">
                          <a:solidFill>
                            <a:srgbClr val="0000FF"/>
                          </a:solidFill>
                          <a:latin typeface="Times New Roman"/>
                          <a:ea typeface="Times New Roman"/>
                          <a:cs typeface="Times New Roman"/>
                          <a:hlinkClick r:id="rId3" tooltip="West Bengal"/>
                        </a:rPr>
                        <a:t>West Bengal</a:t>
                      </a:r>
                      <a:endParaRPr lang="en-US" sz="1800">
                        <a:latin typeface="Calibri"/>
                        <a:ea typeface="Calibri"/>
                        <a:cs typeface="Times New Roman"/>
                      </a:endParaRPr>
                    </a:p>
                  </a:txBody>
                  <a:tcPr marL="6975" marR="6975" marT="6975" marB="6975" anchor="ctr">
                    <a:lnL>
                      <a:noFill/>
                    </a:lnL>
                    <a:lnR>
                      <a:noFill/>
                    </a:lnR>
                    <a:lnT>
                      <a:noFill/>
                    </a:lnT>
                    <a:lnB>
                      <a:noFill/>
                    </a:lnB>
                  </a:tcPr>
                </a:tc>
              </a:tr>
              <a:tr h="300860">
                <a:tc>
                  <a:txBody>
                    <a:bodyPr/>
                    <a:lstStyle/>
                    <a:p>
                      <a:pPr marL="0" marR="0" algn="ctr">
                        <a:lnSpc>
                          <a:spcPct val="115000"/>
                        </a:lnSpc>
                        <a:spcBef>
                          <a:spcPts val="0"/>
                        </a:spcBef>
                        <a:spcAft>
                          <a:spcPts val="0"/>
                        </a:spcAft>
                      </a:pPr>
                      <a:r>
                        <a:rPr lang="en-US" sz="1800" b="1" dirty="0">
                          <a:latin typeface="Times New Roman"/>
                          <a:ea typeface="Times New Roman"/>
                          <a:cs typeface="Times New Roman"/>
                        </a:rPr>
                        <a:t>Administrative division</a:t>
                      </a:r>
                      <a:endParaRPr lang="en-US" sz="1800" dirty="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u="sng">
                          <a:solidFill>
                            <a:srgbClr val="0000FF"/>
                          </a:solidFill>
                          <a:latin typeface="Times New Roman"/>
                          <a:ea typeface="Times New Roman"/>
                          <a:cs typeface="Times New Roman"/>
                          <a:hlinkClick r:id="rId4" tooltip="Jalpaiguri division"/>
                        </a:rPr>
                        <a:t>Jalpaiguri</a:t>
                      </a:r>
                      <a:endParaRPr lang="en-US" sz="1800">
                        <a:latin typeface="Calibri"/>
                        <a:ea typeface="Calibri"/>
                        <a:cs typeface="Times New Roman"/>
                      </a:endParaRPr>
                    </a:p>
                  </a:txBody>
                  <a:tcPr marL="6975" marR="6975" marT="6975" marB="6975" anchor="ctr">
                    <a:lnL>
                      <a:noFill/>
                    </a:lnL>
                    <a:lnR>
                      <a:noFill/>
                    </a:lnR>
                    <a:lnT>
                      <a:noFill/>
                    </a:lnT>
                    <a:lnB>
                      <a:noFill/>
                    </a:lnB>
                  </a:tcPr>
                </a:tc>
              </a:tr>
              <a:tr h="300860">
                <a:tc>
                  <a:txBody>
                    <a:bodyPr/>
                    <a:lstStyle/>
                    <a:p>
                      <a:pPr marL="0" marR="0" algn="ctr">
                        <a:lnSpc>
                          <a:spcPct val="115000"/>
                        </a:lnSpc>
                        <a:spcBef>
                          <a:spcPts val="0"/>
                        </a:spcBef>
                        <a:spcAft>
                          <a:spcPts val="0"/>
                        </a:spcAft>
                      </a:pPr>
                      <a:r>
                        <a:rPr lang="en-US" sz="1800" b="1" dirty="0">
                          <a:latin typeface="Times New Roman"/>
                          <a:ea typeface="Times New Roman"/>
                          <a:cs typeface="Times New Roman"/>
                        </a:rPr>
                        <a:t>Headquarters</a:t>
                      </a:r>
                      <a:endParaRPr lang="en-US" sz="1800" dirty="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u="sng">
                          <a:solidFill>
                            <a:srgbClr val="0000FF"/>
                          </a:solidFill>
                          <a:latin typeface="Times New Roman"/>
                          <a:ea typeface="Times New Roman"/>
                          <a:cs typeface="Times New Roman"/>
                          <a:hlinkClick r:id="rId5" tooltip="Darjeeling"/>
                        </a:rPr>
                        <a:t>Darjeeling</a:t>
                      </a:r>
                      <a:endParaRPr lang="en-US" sz="1800">
                        <a:latin typeface="Calibri"/>
                        <a:ea typeface="Calibri"/>
                        <a:cs typeface="Times New Roman"/>
                      </a:endParaRPr>
                    </a:p>
                  </a:txBody>
                  <a:tcPr marL="6975" marR="6975" marT="6975" marB="6975" anchor="ctr">
                    <a:lnL>
                      <a:noFill/>
                    </a:lnL>
                    <a:lnR>
                      <a:noFill/>
                    </a:lnR>
                    <a:lnT>
                      <a:noFill/>
                    </a:lnT>
                    <a:lnB>
                      <a:noFill/>
                    </a:lnB>
                  </a:tcPr>
                </a:tc>
              </a:tr>
              <a:tr h="300860">
                <a:tc gridSpan="2">
                  <a:txBody>
                    <a:bodyPr/>
                    <a:lstStyle/>
                    <a:p>
                      <a:pPr marL="0" marR="0" algn="l">
                        <a:lnSpc>
                          <a:spcPct val="115000"/>
                        </a:lnSpc>
                        <a:spcBef>
                          <a:spcPts val="0"/>
                        </a:spcBef>
                        <a:spcAft>
                          <a:spcPts val="0"/>
                        </a:spcAft>
                      </a:pPr>
                      <a:r>
                        <a:rPr lang="en-US" sz="1800" b="1" dirty="0">
                          <a:latin typeface="Times New Roman"/>
                          <a:ea typeface="Times New Roman"/>
                          <a:cs typeface="Times New Roman"/>
                        </a:rPr>
                        <a:t>Government</a:t>
                      </a:r>
                      <a:endParaRPr lang="en-US" sz="1800" dirty="0">
                        <a:latin typeface="Calibri"/>
                        <a:ea typeface="Calibri"/>
                        <a:cs typeface="Times New Roman"/>
                      </a:endParaRPr>
                    </a:p>
                  </a:txBody>
                  <a:tcPr marL="6975" marR="6975" marT="6975" marB="6975" anchor="ctr">
                    <a:lnL>
                      <a:noFill/>
                    </a:lnL>
                    <a:lnR>
                      <a:noFill/>
                    </a:lnR>
                    <a:lnT>
                      <a:noFill/>
                    </a:lnT>
                    <a:lnB>
                      <a:noFill/>
                    </a:lnB>
                  </a:tcPr>
                </a:tc>
                <a:tc hMerge="1">
                  <a:txBody>
                    <a:bodyPr/>
                    <a:lstStyle/>
                    <a:p>
                      <a:endParaRPr lang="en-US"/>
                    </a:p>
                  </a:txBody>
                  <a:tcPr/>
                </a:tc>
              </a:tr>
              <a:tr h="395563">
                <a:tc>
                  <a:txBody>
                    <a:bodyPr/>
                    <a:lstStyle/>
                    <a:p>
                      <a:pPr marL="0" marR="0" algn="ctr">
                        <a:lnSpc>
                          <a:spcPct val="115000"/>
                        </a:lnSpc>
                        <a:spcBef>
                          <a:spcPts val="0"/>
                        </a:spcBef>
                        <a:spcAft>
                          <a:spcPts val="0"/>
                        </a:spcAft>
                      </a:pPr>
                      <a:r>
                        <a:rPr lang="en-US" sz="1800" b="1" dirty="0">
                          <a:latin typeface="Times New Roman"/>
                          <a:ea typeface="Times New Roman"/>
                          <a:cs typeface="Times New Roman"/>
                        </a:rPr>
                        <a:t> • </a:t>
                      </a:r>
                      <a:r>
                        <a:rPr lang="en-US" sz="1800" b="1" u="sng" dirty="0" err="1">
                          <a:solidFill>
                            <a:srgbClr val="0000FF"/>
                          </a:solidFill>
                          <a:latin typeface="Times New Roman"/>
                          <a:ea typeface="Times New Roman"/>
                          <a:cs typeface="Times New Roman"/>
                          <a:hlinkClick r:id="rId6" tooltip="Lok Sabha"/>
                        </a:rPr>
                        <a:t>Lok</a:t>
                      </a:r>
                      <a:r>
                        <a:rPr lang="en-US" sz="1800" b="1" u="sng" dirty="0">
                          <a:solidFill>
                            <a:srgbClr val="0000FF"/>
                          </a:solidFill>
                          <a:latin typeface="Times New Roman"/>
                          <a:ea typeface="Times New Roman"/>
                          <a:cs typeface="Times New Roman"/>
                          <a:hlinkClick r:id="rId6" tooltip="Lok Sabha"/>
                        </a:rPr>
                        <a:t> </a:t>
                      </a:r>
                      <a:r>
                        <a:rPr lang="en-US" sz="1800" b="1" u="sng" dirty="0" err="1">
                          <a:solidFill>
                            <a:srgbClr val="0000FF"/>
                          </a:solidFill>
                          <a:latin typeface="Times New Roman"/>
                          <a:ea typeface="Times New Roman"/>
                          <a:cs typeface="Times New Roman"/>
                          <a:hlinkClick r:id="rId6" tooltip="Lok Sabha"/>
                        </a:rPr>
                        <a:t>Sabha</a:t>
                      </a:r>
                      <a:r>
                        <a:rPr lang="en-US" sz="1800" b="1" u="sng" dirty="0">
                          <a:solidFill>
                            <a:srgbClr val="0000FF"/>
                          </a:solidFill>
                          <a:latin typeface="Times New Roman"/>
                          <a:ea typeface="Times New Roman"/>
                          <a:cs typeface="Times New Roman"/>
                          <a:hlinkClick r:id="rId6" tooltip="Lok Sabha"/>
                        </a:rPr>
                        <a:t> constituencies</a:t>
                      </a:r>
                      <a:endParaRPr lang="en-US" sz="1800" dirty="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u="sng">
                          <a:solidFill>
                            <a:srgbClr val="0000FF"/>
                          </a:solidFill>
                          <a:latin typeface="Times New Roman"/>
                          <a:ea typeface="Times New Roman"/>
                          <a:cs typeface="Times New Roman"/>
                          <a:hlinkClick r:id="rId7" tooltip="Darjeeling (Lok Sabha constituency)"/>
                        </a:rPr>
                        <a:t>Darjeeling</a:t>
                      </a:r>
                      <a:endParaRPr lang="en-US" sz="1800">
                        <a:latin typeface="Calibri"/>
                        <a:ea typeface="Calibri"/>
                        <a:cs typeface="Times New Roman"/>
                      </a:endParaRPr>
                    </a:p>
                  </a:txBody>
                  <a:tcPr marL="6975" marR="6975" marT="6975" marB="6975" anchor="ctr">
                    <a:lnL>
                      <a:noFill/>
                    </a:lnL>
                    <a:lnR>
                      <a:noFill/>
                    </a:lnR>
                    <a:lnT>
                      <a:noFill/>
                    </a:lnT>
                    <a:lnB>
                      <a:noFill/>
                    </a:lnB>
                  </a:tcPr>
                </a:tc>
              </a:tr>
              <a:tr h="607604">
                <a:tc>
                  <a:txBody>
                    <a:bodyPr/>
                    <a:lstStyle/>
                    <a:p>
                      <a:pPr marL="0" marR="0" algn="ctr">
                        <a:lnSpc>
                          <a:spcPct val="115000"/>
                        </a:lnSpc>
                        <a:spcBef>
                          <a:spcPts val="0"/>
                        </a:spcBef>
                        <a:spcAft>
                          <a:spcPts val="0"/>
                        </a:spcAft>
                      </a:pPr>
                      <a:r>
                        <a:rPr lang="en-US" sz="1800" b="1" dirty="0">
                          <a:latin typeface="Times New Roman"/>
                          <a:ea typeface="Times New Roman"/>
                          <a:cs typeface="Times New Roman"/>
                        </a:rPr>
                        <a:t> • Assembly seats</a:t>
                      </a:r>
                      <a:endParaRPr lang="en-US" sz="1800" dirty="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u="sng" dirty="0">
                          <a:solidFill>
                            <a:srgbClr val="0000FF"/>
                          </a:solidFill>
                          <a:latin typeface="Times New Roman"/>
                          <a:ea typeface="Times New Roman"/>
                          <a:cs typeface="Times New Roman"/>
                          <a:hlinkClick r:id="rId8" tooltip="Darjeeling (Vidhan Sabha constituency)"/>
                        </a:rPr>
                        <a:t>Darjeeling</a:t>
                      </a:r>
                      <a:r>
                        <a:rPr lang="en-US" sz="1800" dirty="0">
                          <a:latin typeface="Times New Roman"/>
                          <a:ea typeface="Times New Roman"/>
                          <a:cs typeface="Times New Roman"/>
                        </a:rPr>
                        <a:t>, </a:t>
                      </a:r>
                      <a:r>
                        <a:rPr lang="en-US" sz="1800" u="sng" dirty="0" err="1">
                          <a:solidFill>
                            <a:srgbClr val="0000FF"/>
                          </a:solidFill>
                          <a:latin typeface="Times New Roman"/>
                          <a:ea typeface="Times New Roman"/>
                          <a:cs typeface="Times New Roman"/>
                          <a:hlinkClick r:id="rId9" tooltip="Kurseong (Vidhan Sabha constituency)"/>
                        </a:rPr>
                        <a:t>Kurseong</a:t>
                      </a:r>
                      <a:r>
                        <a:rPr lang="en-US" sz="1800" dirty="0">
                          <a:latin typeface="Times New Roman"/>
                          <a:ea typeface="Times New Roman"/>
                          <a:cs typeface="Times New Roman"/>
                        </a:rPr>
                        <a:t>, </a:t>
                      </a:r>
                      <a:r>
                        <a:rPr lang="en-US" sz="1800" u="sng" dirty="0" err="1">
                          <a:solidFill>
                            <a:srgbClr val="0000FF"/>
                          </a:solidFill>
                          <a:latin typeface="Times New Roman"/>
                          <a:ea typeface="Times New Roman"/>
                          <a:cs typeface="Times New Roman"/>
                          <a:hlinkClick r:id="rId10" tooltip="Matigara-Naxalbari (Vidhan Sabha constituency)"/>
                        </a:rPr>
                        <a:t>Matigara-Naxalbari</a:t>
                      </a:r>
                      <a:r>
                        <a:rPr lang="en-US" sz="1800" dirty="0">
                          <a:latin typeface="Times New Roman"/>
                          <a:ea typeface="Times New Roman"/>
                          <a:cs typeface="Times New Roman"/>
                        </a:rPr>
                        <a:t>, </a:t>
                      </a:r>
                      <a:r>
                        <a:rPr lang="en-US" sz="1800" u="sng" dirty="0" err="1">
                          <a:solidFill>
                            <a:srgbClr val="0000FF"/>
                          </a:solidFill>
                          <a:latin typeface="Times New Roman"/>
                          <a:ea typeface="Times New Roman"/>
                          <a:cs typeface="Times New Roman"/>
                          <a:hlinkClick r:id="rId11" tooltip="Siliguri (Vidhan Sabha constituency)"/>
                        </a:rPr>
                        <a:t>Siliguri</a:t>
                      </a:r>
                      <a:r>
                        <a:rPr lang="en-US" sz="1800" dirty="0">
                          <a:latin typeface="Times New Roman"/>
                          <a:ea typeface="Times New Roman"/>
                          <a:cs typeface="Times New Roman"/>
                        </a:rPr>
                        <a:t>, </a:t>
                      </a:r>
                      <a:r>
                        <a:rPr lang="en-US" sz="1800" u="sng" dirty="0" err="1">
                          <a:solidFill>
                            <a:srgbClr val="0000FF"/>
                          </a:solidFill>
                          <a:latin typeface="Times New Roman"/>
                          <a:ea typeface="Times New Roman"/>
                          <a:cs typeface="Times New Roman"/>
                          <a:hlinkClick r:id="rId12" tooltip="Phansidewa (Vidhan Sabha constituency)"/>
                        </a:rPr>
                        <a:t>Phansidewa</a:t>
                      </a:r>
                      <a:endParaRPr lang="en-US" sz="1800" dirty="0">
                        <a:latin typeface="Calibri"/>
                        <a:ea typeface="Calibri"/>
                        <a:cs typeface="Times New Roman"/>
                      </a:endParaRPr>
                    </a:p>
                  </a:txBody>
                  <a:tcPr marL="6975" marR="6975" marT="6975" marB="6975" anchor="ctr">
                    <a:lnL>
                      <a:noFill/>
                    </a:lnL>
                    <a:lnR>
                      <a:noFill/>
                    </a:lnR>
                    <a:lnT>
                      <a:noFill/>
                    </a:lnT>
                    <a:lnB>
                      <a:noFill/>
                    </a:lnB>
                  </a:tcPr>
                </a:tc>
              </a:tr>
              <a:tr h="300860">
                <a:tc gridSpan="2">
                  <a:txBody>
                    <a:bodyPr/>
                    <a:lstStyle/>
                    <a:p>
                      <a:pPr marL="0" marR="0" algn="l">
                        <a:lnSpc>
                          <a:spcPct val="115000"/>
                        </a:lnSpc>
                        <a:spcBef>
                          <a:spcPts val="0"/>
                        </a:spcBef>
                        <a:spcAft>
                          <a:spcPts val="0"/>
                        </a:spcAft>
                      </a:pPr>
                      <a:r>
                        <a:rPr lang="en-US" sz="1800" b="1" dirty="0">
                          <a:latin typeface="Times New Roman"/>
                          <a:ea typeface="Times New Roman"/>
                          <a:cs typeface="Times New Roman"/>
                        </a:rPr>
                        <a:t>Area</a:t>
                      </a:r>
                      <a:endParaRPr lang="en-US" sz="1800" dirty="0">
                        <a:latin typeface="Calibri"/>
                        <a:ea typeface="Calibri"/>
                        <a:cs typeface="Times New Roman"/>
                      </a:endParaRPr>
                    </a:p>
                  </a:txBody>
                  <a:tcPr marL="6975" marR="6975" marT="6975" marB="6975" anchor="ctr">
                    <a:lnL>
                      <a:noFill/>
                    </a:lnL>
                    <a:lnR>
                      <a:noFill/>
                    </a:lnR>
                    <a:lnT>
                      <a:noFill/>
                    </a:lnT>
                    <a:lnB>
                      <a:noFill/>
                    </a:lnB>
                  </a:tcPr>
                </a:tc>
                <a:tc hMerge="1">
                  <a:txBody>
                    <a:bodyPr/>
                    <a:lstStyle/>
                    <a:p>
                      <a:endParaRPr lang="en-US"/>
                    </a:p>
                  </a:txBody>
                  <a:tcPr/>
                </a:tc>
              </a:tr>
              <a:tr h="300860">
                <a:tc>
                  <a:txBody>
                    <a:bodyPr/>
                    <a:lstStyle/>
                    <a:p>
                      <a:pPr marL="0" marR="0" algn="ctr">
                        <a:lnSpc>
                          <a:spcPct val="115000"/>
                        </a:lnSpc>
                        <a:spcBef>
                          <a:spcPts val="0"/>
                        </a:spcBef>
                        <a:spcAft>
                          <a:spcPts val="0"/>
                        </a:spcAft>
                      </a:pPr>
                      <a:r>
                        <a:rPr lang="en-US" sz="1800" b="1">
                          <a:latin typeface="Times New Roman"/>
                          <a:ea typeface="Times New Roman"/>
                          <a:cs typeface="Times New Roman"/>
                        </a:rPr>
                        <a:t> • Total</a:t>
                      </a:r>
                      <a:endParaRPr lang="en-US" sz="180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dirty="0">
                          <a:latin typeface="Times New Roman"/>
                          <a:ea typeface="Times New Roman"/>
                          <a:cs typeface="Times New Roman"/>
                        </a:rPr>
                        <a:t>2,092.5 km</a:t>
                      </a:r>
                      <a:r>
                        <a:rPr lang="en-US" sz="1800" baseline="30000" dirty="0">
                          <a:latin typeface="Times New Roman"/>
                          <a:ea typeface="Times New Roman"/>
                          <a:cs typeface="Times New Roman"/>
                        </a:rPr>
                        <a:t>2</a:t>
                      </a:r>
                      <a:r>
                        <a:rPr lang="en-US" sz="1800" dirty="0">
                          <a:latin typeface="Times New Roman"/>
                          <a:ea typeface="Times New Roman"/>
                          <a:cs typeface="Times New Roman"/>
                        </a:rPr>
                        <a:t> (807.9 sq mi)</a:t>
                      </a:r>
                      <a:endParaRPr lang="en-US" sz="1800" dirty="0">
                        <a:latin typeface="Calibri"/>
                        <a:ea typeface="Calibri"/>
                        <a:cs typeface="Times New Roman"/>
                      </a:endParaRPr>
                    </a:p>
                  </a:txBody>
                  <a:tcPr marL="6975" marR="6975" marT="6975" marB="6975" anchor="ctr">
                    <a:lnL>
                      <a:noFill/>
                    </a:lnL>
                    <a:lnR>
                      <a:noFill/>
                    </a:lnR>
                    <a:lnT>
                      <a:noFill/>
                    </a:lnT>
                    <a:lnB>
                      <a:noFill/>
                    </a:lnB>
                  </a:tcPr>
                </a:tc>
              </a:tr>
              <a:tr h="300860">
                <a:tc gridSpan="2">
                  <a:txBody>
                    <a:bodyPr/>
                    <a:lstStyle/>
                    <a:p>
                      <a:pPr marL="0" marR="0" algn="l">
                        <a:lnSpc>
                          <a:spcPct val="115000"/>
                        </a:lnSpc>
                        <a:spcBef>
                          <a:spcPts val="0"/>
                        </a:spcBef>
                        <a:spcAft>
                          <a:spcPts val="0"/>
                        </a:spcAft>
                      </a:pPr>
                      <a:r>
                        <a:rPr lang="en-US" sz="1800" b="1" dirty="0">
                          <a:latin typeface="Times New Roman"/>
                          <a:ea typeface="Times New Roman"/>
                          <a:cs typeface="Times New Roman"/>
                        </a:rPr>
                        <a:t>Population </a:t>
                      </a:r>
                      <a:r>
                        <a:rPr lang="en-US" sz="1800" dirty="0">
                          <a:latin typeface="Times New Roman"/>
                          <a:ea typeface="Times New Roman"/>
                          <a:cs typeface="Times New Roman"/>
                        </a:rPr>
                        <a:t>(2011)</a:t>
                      </a:r>
                      <a:endParaRPr lang="en-US" sz="1800" dirty="0">
                        <a:latin typeface="Calibri"/>
                        <a:ea typeface="Calibri"/>
                        <a:cs typeface="Times New Roman"/>
                      </a:endParaRPr>
                    </a:p>
                  </a:txBody>
                  <a:tcPr marL="6975" marR="6975" marT="6975" marB="6975" anchor="ctr">
                    <a:lnL>
                      <a:noFill/>
                    </a:lnL>
                    <a:lnR>
                      <a:noFill/>
                    </a:lnR>
                    <a:lnT>
                      <a:noFill/>
                    </a:lnT>
                    <a:lnB>
                      <a:noFill/>
                    </a:lnB>
                  </a:tcPr>
                </a:tc>
                <a:tc hMerge="1">
                  <a:txBody>
                    <a:bodyPr/>
                    <a:lstStyle/>
                    <a:p>
                      <a:endParaRPr lang="en-US"/>
                    </a:p>
                  </a:txBody>
                  <a:tcPr/>
                </a:tc>
              </a:tr>
              <a:tr h="300860">
                <a:tc>
                  <a:txBody>
                    <a:bodyPr/>
                    <a:lstStyle/>
                    <a:p>
                      <a:pPr marL="0" marR="0" algn="ctr">
                        <a:lnSpc>
                          <a:spcPct val="115000"/>
                        </a:lnSpc>
                        <a:spcBef>
                          <a:spcPts val="0"/>
                        </a:spcBef>
                        <a:spcAft>
                          <a:spcPts val="0"/>
                        </a:spcAft>
                      </a:pPr>
                      <a:r>
                        <a:rPr lang="en-US" sz="1800" b="1">
                          <a:latin typeface="Times New Roman"/>
                          <a:ea typeface="Times New Roman"/>
                          <a:cs typeface="Times New Roman"/>
                        </a:rPr>
                        <a:t> • Total</a:t>
                      </a:r>
                      <a:endParaRPr lang="en-US" sz="180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dirty="0">
                          <a:latin typeface="Times New Roman"/>
                          <a:ea typeface="Times New Roman"/>
                          <a:cs typeface="Times New Roman"/>
                        </a:rPr>
                        <a:t>1,846,825</a:t>
                      </a:r>
                      <a:endParaRPr lang="en-US" sz="1800" dirty="0">
                        <a:latin typeface="Calibri"/>
                        <a:ea typeface="Calibri"/>
                        <a:cs typeface="Times New Roman"/>
                      </a:endParaRPr>
                    </a:p>
                  </a:txBody>
                  <a:tcPr marL="6975" marR="6975" marT="6975" marB="6975" anchor="ctr">
                    <a:lnL>
                      <a:noFill/>
                    </a:lnL>
                    <a:lnR>
                      <a:noFill/>
                    </a:lnR>
                    <a:lnT>
                      <a:noFill/>
                    </a:lnT>
                    <a:lnB>
                      <a:noFill/>
                    </a:lnB>
                  </a:tcPr>
                </a:tc>
              </a:tr>
              <a:tr h="300860">
                <a:tc>
                  <a:txBody>
                    <a:bodyPr/>
                    <a:lstStyle/>
                    <a:p>
                      <a:pPr marL="0" marR="0" algn="ctr">
                        <a:lnSpc>
                          <a:spcPct val="115000"/>
                        </a:lnSpc>
                        <a:spcBef>
                          <a:spcPts val="0"/>
                        </a:spcBef>
                        <a:spcAft>
                          <a:spcPts val="0"/>
                        </a:spcAft>
                      </a:pPr>
                      <a:r>
                        <a:rPr lang="en-US" sz="1800" b="1">
                          <a:latin typeface="Times New Roman"/>
                          <a:ea typeface="Times New Roman"/>
                          <a:cs typeface="Times New Roman"/>
                        </a:rPr>
                        <a:t> • Density</a:t>
                      </a:r>
                      <a:endParaRPr lang="en-US" sz="180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dirty="0">
                          <a:latin typeface="Times New Roman"/>
                          <a:ea typeface="Times New Roman"/>
                          <a:cs typeface="Times New Roman"/>
                        </a:rPr>
                        <a:t>880/km</a:t>
                      </a:r>
                      <a:r>
                        <a:rPr lang="en-US" sz="1800" baseline="30000" dirty="0">
                          <a:latin typeface="Times New Roman"/>
                          <a:ea typeface="Times New Roman"/>
                          <a:cs typeface="Times New Roman"/>
                        </a:rPr>
                        <a:t>2</a:t>
                      </a:r>
                      <a:r>
                        <a:rPr lang="en-US" sz="1800" dirty="0">
                          <a:latin typeface="Times New Roman"/>
                          <a:ea typeface="Times New Roman"/>
                          <a:cs typeface="Times New Roman"/>
                        </a:rPr>
                        <a:t> (2,300/sq mi)</a:t>
                      </a:r>
                      <a:endParaRPr lang="en-US" sz="1800" dirty="0">
                        <a:latin typeface="Calibri"/>
                        <a:ea typeface="Calibri"/>
                        <a:cs typeface="Times New Roman"/>
                      </a:endParaRPr>
                    </a:p>
                  </a:txBody>
                  <a:tcPr marL="6975" marR="6975" marT="6975" marB="6975" anchor="ctr">
                    <a:lnL>
                      <a:noFill/>
                    </a:lnL>
                    <a:lnR>
                      <a:noFill/>
                    </a:lnR>
                    <a:lnT>
                      <a:noFill/>
                    </a:lnT>
                    <a:lnB>
                      <a:noFill/>
                    </a:lnB>
                  </a:tcPr>
                </a:tc>
              </a:tr>
              <a:tr h="300860">
                <a:tc>
                  <a:txBody>
                    <a:bodyPr/>
                    <a:lstStyle/>
                    <a:p>
                      <a:pPr marL="0" marR="0" algn="ctr">
                        <a:lnSpc>
                          <a:spcPct val="115000"/>
                        </a:lnSpc>
                        <a:spcBef>
                          <a:spcPts val="0"/>
                        </a:spcBef>
                        <a:spcAft>
                          <a:spcPts val="0"/>
                        </a:spcAft>
                      </a:pPr>
                      <a:r>
                        <a:rPr lang="en-US" sz="1800" b="1">
                          <a:latin typeface="Times New Roman"/>
                          <a:ea typeface="Times New Roman"/>
                          <a:cs typeface="Times New Roman"/>
                        </a:rPr>
                        <a:t> • </a:t>
                      </a:r>
                      <a:r>
                        <a:rPr lang="en-US" sz="1800" b="1" u="sng">
                          <a:solidFill>
                            <a:srgbClr val="0000FF"/>
                          </a:solidFill>
                          <a:latin typeface="Times New Roman"/>
                          <a:ea typeface="Times New Roman"/>
                          <a:cs typeface="Times New Roman"/>
                          <a:hlinkClick r:id="rId13" tooltip="Urban area"/>
                        </a:rPr>
                        <a:t>Urban</a:t>
                      </a:r>
                      <a:endParaRPr lang="en-US" sz="180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dirty="0">
                          <a:latin typeface="Times New Roman"/>
                          <a:ea typeface="Times New Roman"/>
                          <a:cs typeface="Times New Roman"/>
                        </a:rPr>
                        <a:t>727,963</a:t>
                      </a:r>
                      <a:endParaRPr lang="en-US" sz="1800" dirty="0">
                        <a:latin typeface="Calibri"/>
                        <a:ea typeface="Calibri"/>
                        <a:cs typeface="Times New Roman"/>
                      </a:endParaRPr>
                    </a:p>
                  </a:txBody>
                  <a:tcPr marL="6975" marR="6975" marT="6975" marB="6975" anchor="ctr">
                    <a:lnL>
                      <a:noFill/>
                    </a:lnL>
                    <a:lnR>
                      <a:noFill/>
                    </a:lnR>
                    <a:lnT>
                      <a:noFill/>
                    </a:lnT>
                    <a:lnB>
                      <a:noFill/>
                    </a:lnB>
                  </a:tcPr>
                </a:tc>
              </a:tr>
              <a:tr h="300860">
                <a:tc gridSpan="2">
                  <a:txBody>
                    <a:bodyPr/>
                    <a:lstStyle/>
                    <a:p>
                      <a:pPr marL="0" marR="0" algn="l">
                        <a:lnSpc>
                          <a:spcPct val="115000"/>
                        </a:lnSpc>
                        <a:spcBef>
                          <a:spcPts val="0"/>
                        </a:spcBef>
                        <a:spcAft>
                          <a:spcPts val="0"/>
                        </a:spcAft>
                      </a:pPr>
                      <a:r>
                        <a:rPr lang="en-US" sz="1800" b="1" dirty="0">
                          <a:latin typeface="Times New Roman"/>
                          <a:ea typeface="Times New Roman"/>
                          <a:cs typeface="Times New Roman"/>
                        </a:rPr>
                        <a:t>Demographics</a:t>
                      </a:r>
                      <a:endParaRPr lang="en-US" sz="1800" dirty="0">
                        <a:latin typeface="Calibri"/>
                        <a:ea typeface="Calibri"/>
                        <a:cs typeface="Times New Roman"/>
                      </a:endParaRPr>
                    </a:p>
                  </a:txBody>
                  <a:tcPr marL="6975" marR="6975" marT="6975" marB="6975" anchor="ctr">
                    <a:lnL>
                      <a:noFill/>
                    </a:lnL>
                    <a:lnR>
                      <a:noFill/>
                    </a:lnR>
                    <a:lnT>
                      <a:noFill/>
                    </a:lnT>
                    <a:lnB>
                      <a:noFill/>
                    </a:lnB>
                  </a:tcPr>
                </a:tc>
                <a:tc hMerge="1">
                  <a:txBody>
                    <a:bodyPr/>
                    <a:lstStyle/>
                    <a:p>
                      <a:endParaRPr lang="en-US"/>
                    </a:p>
                  </a:txBody>
                  <a:tcPr/>
                </a:tc>
              </a:tr>
              <a:tr h="395563">
                <a:tc>
                  <a:txBody>
                    <a:bodyPr/>
                    <a:lstStyle/>
                    <a:p>
                      <a:pPr marL="0" marR="0" algn="ctr">
                        <a:lnSpc>
                          <a:spcPct val="115000"/>
                        </a:lnSpc>
                        <a:spcBef>
                          <a:spcPts val="0"/>
                        </a:spcBef>
                        <a:spcAft>
                          <a:spcPts val="0"/>
                        </a:spcAft>
                      </a:pPr>
                      <a:r>
                        <a:rPr lang="en-US" sz="1800" b="1">
                          <a:latin typeface="Times New Roman"/>
                          <a:ea typeface="Times New Roman"/>
                          <a:cs typeface="Times New Roman"/>
                        </a:rPr>
                        <a:t> • </a:t>
                      </a:r>
                      <a:r>
                        <a:rPr lang="en-US" sz="1800" b="1" u="sng">
                          <a:solidFill>
                            <a:srgbClr val="0000FF"/>
                          </a:solidFill>
                          <a:latin typeface="Times New Roman"/>
                          <a:ea typeface="Times New Roman"/>
                          <a:cs typeface="Times New Roman"/>
                          <a:hlinkClick r:id="rId14" tooltip="Literacy in India"/>
                        </a:rPr>
                        <a:t>Literacy</a:t>
                      </a:r>
                      <a:endParaRPr lang="en-US" sz="180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dirty="0">
                          <a:latin typeface="Times New Roman"/>
                          <a:ea typeface="Times New Roman"/>
                          <a:cs typeface="Times New Roman"/>
                        </a:rPr>
                        <a:t>79.56% (excluding 0–6 population)</a:t>
                      </a:r>
                      <a:endParaRPr lang="en-US" sz="1800" dirty="0">
                        <a:latin typeface="Calibri"/>
                        <a:ea typeface="Calibri"/>
                        <a:cs typeface="Times New Roman"/>
                      </a:endParaRPr>
                    </a:p>
                  </a:txBody>
                  <a:tcPr marL="6975" marR="6975" marT="6975" marB="6975" anchor="ctr">
                    <a:lnL>
                      <a:noFill/>
                    </a:lnL>
                    <a:lnR>
                      <a:noFill/>
                    </a:lnR>
                    <a:lnT>
                      <a:noFill/>
                    </a:lnT>
                    <a:lnB>
                      <a:noFill/>
                    </a:lnB>
                  </a:tcPr>
                </a:tc>
              </a:tr>
              <a:tr h="300860">
                <a:tc>
                  <a:txBody>
                    <a:bodyPr/>
                    <a:lstStyle/>
                    <a:p>
                      <a:pPr marL="0" marR="0" algn="ctr">
                        <a:lnSpc>
                          <a:spcPct val="115000"/>
                        </a:lnSpc>
                        <a:spcBef>
                          <a:spcPts val="0"/>
                        </a:spcBef>
                        <a:spcAft>
                          <a:spcPts val="0"/>
                        </a:spcAft>
                      </a:pPr>
                      <a:r>
                        <a:rPr lang="en-US" sz="1800" b="1">
                          <a:latin typeface="Times New Roman"/>
                          <a:ea typeface="Times New Roman"/>
                          <a:cs typeface="Times New Roman"/>
                        </a:rPr>
                        <a:t> • Sex ratio</a:t>
                      </a:r>
                      <a:endParaRPr lang="en-US" sz="180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dirty="0">
                          <a:latin typeface="Times New Roman"/>
                          <a:ea typeface="Times New Roman"/>
                          <a:cs typeface="Times New Roman"/>
                        </a:rPr>
                        <a:t>970</a:t>
                      </a:r>
                      <a:endParaRPr lang="en-US" sz="1800" dirty="0">
                        <a:latin typeface="Calibri"/>
                        <a:ea typeface="Calibri"/>
                        <a:cs typeface="Times New Roman"/>
                      </a:endParaRPr>
                    </a:p>
                  </a:txBody>
                  <a:tcPr marL="6975" marR="6975" marT="6975" marB="6975" anchor="ctr">
                    <a:lnL>
                      <a:noFill/>
                    </a:lnL>
                    <a:lnR>
                      <a:noFill/>
                    </a:lnR>
                    <a:lnT>
                      <a:noFill/>
                    </a:lnT>
                    <a:lnB>
                      <a:noFill/>
                    </a:lnB>
                  </a:tcPr>
                </a:tc>
              </a:tr>
              <a:tr h="300860">
                <a:tc>
                  <a:txBody>
                    <a:bodyPr/>
                    <a:lstStyle/>
                    <a:p>
                      <a:pPr marL="0" marR="0" algn="ctr">
                        <a:lnSpc>
                          <a:spcPct val="115000"/>
                        </a:lnSpc>
                        <a:spcBef>
                          <a:spcPts val="0"/>
                        </a:spcBef>
                        <a:spcAft>
                          <a:spcPts val="0"/>
                        </a:spcAft>
                      </a:pPr>
                      <a:r>
                        <a:rPr lang="en-US" sz="1800" b="1" u="sng">
                          <a:solidFill>
                            <a:srgbClr val="0000FF"/>
                          </a:solidFill>
                          <a:latin typeface="Times New Roman"/>
                          <a:ea typeface="Times New Roman"/>
                          <a:cs typeface="Times New Roman"/>
                          <a:hlinkClick r:id="rId15" tooltip="Indian road network"/>
                        </a:rPr>
                        <a:t>Major highways</a:t>
                      </a:r>
                      <a:endParaRPr lang="en-US" sz="180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r>
                        <a:rPr lang="en-US" sz="1800" u="sng" dirty="0">
                          <a:solidFill>
                            <a:srgbClr val="0000FF"/>
                          </a:solidFill>
                          <a:latin typeface="Times New Roman"/>
                          <a:ea typeface="Times New Roman"/>
                          <a:cs typeface="Times New Roman"/>
                          <a:hlinkClick r:id="rId16" tooltip="National Highway 31 (India)"/>
                        </a:rPr>
                        <a:t>NH 31</a:t>
                      </a:r>
                      <a:r>
                        <a:rPr lang="en-US" sz="1800" dirty="0">
                          <a:latin typeface="Times New Roman"/>
                          <a:ea typeface="Times New Roman"/>
                          <a:cs typeface="Times New Roman"/>
                        </a:rPr>
                        <a:t>, </a:t>
                      </a:r>
                      <a:r>
                        <a:rPr lang="en-US" sz="1800" u="sng" dirty="0">
                          <a:solidFill>
                            <a:srgbClr val="0000FF"/>
                          </a:solidFill>
                          <a:latin typeface="Times New Roman"/>
                          <a:ea typeface="Times New Roman"/>
                          <a:cs typeface="Times New Roman"/>
                          <a:hlinkClick r:id="rId17" tooltip="National Highway 55 (India)"/>
                        </a:rPr>
                        <a:t>NH 55</a:t>
                      </a:r>
                      <a:endParaRPr lang="en-US" sz="1800" dirty="0">
                        <a:latin typeface="Calibri"/>
                        <a:ea typeface="Calibri"/>
                        <a:cs typeface="Times New Roman"/>
                      </a:endParaRPr>
                    </a:p>
                  </a:txBody>
                  <a:tcPr marL="6975" marR="6975" marT="6975" marB="6975" anchor="ctr">
                    <a:lnL>
                      <a:noFill/>
                    </a:lnL>
                    <a:lnR>
                      <a:noFill/>
                    </a:lnR>
                    <a:lnT>
                      <a:noFill/>
                    </a:lnT>
                    <a:lnB>
                      <a:noFill/>
                    </a:lnB>
                  </a:tcPr>
                </a:tc>
              </a:tr>
              <a:tr h="337499">
                <a:tc>
                  <a:txBody>
                    <a:bodyPr/>
                    <a:lstStyle/>
                    <a:p>
                      <a:pPr marL="0" marR="0" algn="ctr">
                        <a:lnSpc>
                          <a:spcPct val="115000"/>
                        </a:lnSpc>
                        <a:spcBef>
                          <a:spcPts val="0"/>
                        </a:spcBef>
                        <a:spcAft>
                          <a:spcPts val="0"/>
                        </a:spcAft>
                      </a:pPr>
                      <a:endParaRPr lang="en-US" sz="1400" dirty="0">
                        <a:latin typeface="Calibri"/>
                        <a:ea typeface="Calibri"/>
                        <a:cs typeface="Times New Roman"/>
                      </a:endParaRPr>
                    </a:p>
                  </a:txBody>
                  <a:tcPr marL="6975" marR="6975" marT="6975" marB="6975" anchor="ctr">
                    <a:lnL>
                      <a:noFill/>
                    </a:lnL>
                    <a:lnR>
                      <a:noFill/>
                    </a:lnR>
                    <a:lnT>
                      <a:noFill/>
                    </a:lnT>
                    <a:lnB>
                      <a:noFill/>
                    </a:lnB>
                  </a:tcPr>
                </a:tc>
                <a:tc>
                  <a:txBody>
                    <a:bodyPr/>
                    <a:lstStyle/>
                    <a:p>
                      <a:pPr marL="0" marR="0" algn="l">
                        <a:lnSpc>
                          <a:spcPct val="115000"/>
                        </a:lnSpc>
                        <a:spcBef>
                          <a:spcPts val="0"/>
                        </a:spcBef>
                        <a:spcAft>
                          <a:spcPts val="0"/>
                        </a:spcAft>
                      </a:pPr>
                      <a:endParaRPr lang="en-US" sz="1400" dirty="0">
                        <a:latin typeface="Calibri"/>
                        <a:ea typeface="Calibri"/>
                        <a:cs typeface="Times New Roman"/>
                      </a:endParaRPr>
                    </a:p>
                  </a:txBody>
                  <a:tcPr marL="6975" marR="6975" marT="6975" marB="6975" anchor="ctr">
                    <a:lnL>
                      <a:noFill/>
                    </a:lnL>
                    <a:lnR>
                      <a:noFill/>
                    </a:lnR>
                    <a:lnT>
                      <a:noFill/>
                    </a:lnT>
                    <a:lnB>
                      <a:noFill/>
                    </a:lnB>
                  </a:tcPr>
                </a:tc>
              </a:tr>
            </a:tbl>
          </a:graphicData>
        </a:graphic>
      </p:graphicFrame>
    </p:spTree>
  </p:cSld>
  <p:clrMapOvr>
    <a:masterClrMapping/>
  </p:clrMapOvr>
  <p:transition spd="slow">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020762"/>
          </a:xfrm>
        </p:spPr>
        <p:txBody>
          <a:bodyPr>
            <a:normAutofit fontScale="90000"/>
          </a:bodyPr>
          <a:lstStyle/>
          <a:p>
            <a:r>
              <a:rPr lang="en-US" b="1" dirty="0" smtClean="0"/>
              <a:t>Historical background of Darjeeling dist.</a:t>
            </a:r>
            <a:br>
              <a:rPr lang="en-US" b="1" dirty="0" smtClean="0"/>
            </a:br>
            <a:endParaRPr lang="en-US" dirty="0"/>
          </a:p>
        </p:txBody>
      </p:sp>
      <p:sp>
        <p:nvSpPr>
          <p:cNvPr id="3" name="Content Placeholder 2"/>
          <p:cNvSpPr>
            <a:spLocks noGrp="1"/>
          </p:cNvSpPr>
          <p:nvPr>
            <p:ph idx="1"/>
          </p:nvPr>
        </p:nvSpPr>
        <p:spPr>
          <a:xfrm>
            <a:off x="457200" y="914400"/>
            <a:ext cx="8229600" cy="5791200"/>
          </a:xfrm>
        </p:spPr>
        <p:txBody>
          <a:bodyPr>
            <a:normAutofit fontScale="92500" lnSpcReduction="20000"/>
          </a:bodyPr>
          <a:lstStyle/>
          <a:p>
            <a:r>
              <a:rPr lang="en-US" dirty="0" smtClean="0"/>
              <a:t>The name Darjeeling comes from the Tibetan words, </a:t>
            </a:r>
            <a:r>
              <a:rPr lang="en-US" dirty="0" err="1" smtClean="0"/>
              <a:t>Dorje</a:t>
            </a:r>
            <a:r>
              <a:rPr lang="en-US" dirty="0" smtClean="0"/>
              <a:t> (thunderbolt) and Ling (place or land), meaning the land of the thunderbolt. The history of Darjeeling district is linked to that of the </a:t>
            </a:r>
            <a:r>
              <a:rPr lang="en-US" u="sng" dirty="0" smtClean="0">
                <a:hlinkClick r:id="rId2" tooltip="Sikkim"/>
              </a:rPr>
              <a:t>Sikkim</a:t>
            </a:r>
            <a:r>
              <a:rPr lang="en-US" dirty="0" smtClean="0"/>
              <a:t>, </a:t>
            </a:r>
            <a:r>
              <a:rPr lang="en-US" u="sng" dirty="0" smtClean="0">
                <a:hlinkClick r:id="rId3" tooltip="British East India Company"/>
              </a:rPr>
              <a:t>East India Company</a:t>
            </a:r>
            <a:r>
              <a:rPr lang="en-US" dirty="0" smtClean="0"/>
              <a:t>, </a:t>
            </a:r>
            <a:r>
              <a:rPr lang="en-US" u="sng" dirty="0" smtClean="0">
                <a:hlinkClick r:id="rId4" tooltip="Nepal"/>
              </a:rPr>
              <a:t>Nepal</a:t>
            </a:r>
            <a:r>
              <a:rPr lang="en-US" dirty="0" smtClean="0"/>
              <a:t> and </a:t>
            </a:r>
            <a:r>
              <a:rPr lang="en-US" u="sng" dirty="0" smtClean="0">
                <a:hlinkClick r:id="rId5" tooltip="Bhutan"/>
              </a:rPr>
              <a:t>Bhutan</a:t>
            </a:r>
            <a:r>
              <a:rPr lang="en-US" dirty="0" smtClean="0"/>
              <a:t>. </a:t>
            </a:r>
          </a:p>
          <a:p>
            <a:r>
              <a:rPr lang="en-US" dirty="0" smtClean="0"/>
              <a:t>Most of Darjeeling formed a part of dominions of the </a:t>
            </a:r>
            <a:r>
              <a:rPr lang="en-US" u="sng" dirty="0" err="1" smtClean="0">
                <a:hlinkClick r:id="rId6" tooltip="Chogyal"/>
              </a:rPr>
              <a:t>Chogyal</a:t>
            </a:r>
            <a:r>
              <a:rPr lang="en-US" dirty="0" smtClean="0"/>
              <a:t> of Sikkim, who had been engaged in an unsuccessful warfare against the </a:t>
            </a:r>
            <a:r>
              <a:rPr lang="en-US" u="sng" dirty="0" err="1" smtClean="0">
                <a:hlinkClick r:id="rId7" tooltip="Gurkha"/>
              </a:rPr>
              <a:t>Gorkhas</a:t>
            </a:r>
            <a:r>
              <a:rPr lang="en-US" dirty="0" smtClean="0"/>
              <a:t> of Nepal. From 1780, the </a:t>
            </a:r>
            <a:r>
              <a:rPr lang="en-US" dirty="0" err="1" smtClean="0"/>
              <a:t>Gorkhas</a:t>
            </a:r>
            <a:r>
              <a:rPr lang="en-US" dirty="0" smtClean="0"/>
              <a:t> made several attempts to capture the entire region of Darjeeling. By the beginning of the 19th century, they had overrun Sikkim as far eastward as the </a:t>
            </a:r>
            <a:r>
              <a:rPr lang="en-US" u="sng" dirty="0" err="1" smtClean="0">
                <a:hlinkClick r:id="rId8" tooltip="Teesta River"/>
              </a:rPr>
              <a:t>Teesta</a:t>
            </a:r>
            <a:r>
              <a:rPr lang="en-US" u="sng" dirty="0" smtClean="0">
                <a:hlinkClick r:id="rId8" tooltip="Teesta River"/>
              </a:rPr>
              <a:t> River</a:t>
            </a:r>
            <a:r>
              <a:rPr lang="en-US" dirty="0" smtClean="0"/>
              <a:t> and had conquered and annexed the </a:t>
            </a:r>
            <a:r>
              <a:rPr lang="en-US" u="sng" dirty="0" err="1" smtClean="0">
                <a:hlinkClick r:id="rId9" tooltip="Terai"/>
              </a:rPr>
              <a:t>Terai</a:t>
            </a:r>
            <a:r>
              <a:rPr lang="en-US" dirty="0" smtClean="0"/>
              <a:t>. </a:t>
            </a:r>
          </a:p>
          <a:p>
            <a:endParaRPr lang="en-US" dirty="0"/>
          </a:p>
        </p:txBody>
      </p:sp>
    </p:spTree>
  </p:cSld>
  <p:clrMapOvr>
    <a:masterClrMapping/>
  </p:clrMapOvr>
  <p:transition spd="slow">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91600" cy="6555641"/>
          </a:xfrm>
          <a:prstGeom prst="rect">
            <a:avLst/>
          </a:prstGeom>
        </p:spPr>
        <p:txBody>
          <a:bodyPr wrap="square">
            <a:spAutoFit/>
          </a:bodyPr>
          <a:lstStyle/>
          <a:p>
            <a:r>
              <a:rPr lang="en-US" sz="2800" dirty="0" smtClean="0"/>
              <a:t>In the meantime, the British were engaged in preventing the </a:t>
            </a:r>
            <a:r>
              <a:rPr lang="en-US" sz="2800" dirty="0" err="1" smtClean="0"/>
              <a:t>Gorkhas</a:t>
            </a:r>
            <a:r>
              <a:rPr lang="en-US" sz="2800" dirty="0" smtClean="0"/>
              <a:t> from over-running the whole of the northern frontier. The </a:t>
            </a:r>
            <a:r>
              <a:rPr lang="en-US" sz="2800" u="sng" dirty="0" smtClean="0">
                <a:hlinkClick r:id="rId2" tooltip="Gurkha War"/>
              </a:rPr>
              <a:t>Anglo-</a:t>
            </a:r>
            <a:r>
              <a:rPr lang="en-US" sz="2800" u="sng" dirty="0" err="1" smtClean="0">
                <a:hlinkClick r:id="rId2" tooltip="Gurkha War"/>
              </a:rPr>
              <a:t>Gorkha</a:t>
            </a:r>
            <a:r>
              <a:rPr lang="en-US" sz="2800" dirty="0" smtClean="0"/>
              <a:t> war broke out in 1814, which resulted in the defeat of the </a:t>
            </a:r>
            <a:r>
              <a:rPr lang="en-US" sz="2800" dirty="0" err="1" smtClean="0"/>
              <a:t>Gorkhas</a:t>
            </a:r>
            <a:r>
              <a:rPr lang="en-US" sz="2800" dirty="0" smtClean="0"/>
              <a:t> and subsequently led to the signing of the </a:t>
            </a:r>
            <a:r>
              <a:rPr lang="en-US" sz="2800" u="sng" dirty="0" err="1" smtClean="0">
                <a:hlinkClick r:id="rId3" tooltip="Sugauli Treaty"/>
              </a:rPr>
              <a:t>Sugauli</a:t>
            </a:r>
            <a:r>
              <a:rPr lang="en-US" sz="2800" u="sng" dirty="0" smtClean="0">
                <a:hlinkClick r:id="rId3" tooltip="Sugauli Treaty"/>
              </a:rPr>
              <a:t> Treaty</a:t>
            </a:r>
            <a:r>
              <a:rPr lang="en-US" sz="2800" dirty="0" smtClean="0"/>
              <a:t> in 1815. According to the treaty, </a:t>
            </a:r>
            <a:r>
              <a:rPr lang="en-US" sz="2800" u="sng" dirty="0" smtClean="0">
                <a:hlinkClick r:id="rId4" tooltip="Nepal"/>
              </a:rPr>
              <a:t>Nepal</a:t>
            </a:r>
            <a:r>
              <a:rPr lang="en-US" sz="2800" dirty="0" smtClean="0"/>
              <a:t> had to cede all those territories which the </a:t>
            </a:r>
            <a:r>
              <a:rPr lang="en-US" sz="2800" dirty="0" err="1" smtClean="0"/>
              <a:t>Gorkhas</a:t>
            </a:r>
            <a:r>
              <a:rPr lang="en-US" sz="2800" dirty="0" smtClean="0"/>
              <a:t> had annexed from the </a:t>
            </a:r>
            <a:r>
              <a:rPr lang="en-US" sz="2800" dirty="0" err="1" smtClean="0"/>
              <a:t>Chogyal</a:t>
            </a:r>
            <a:r>
              <a:rPr lang="en-US" sz="2800" dirty="0" smtClean="0"/>
              <a:t> of Sikkim to the British East India Company (i.e., the area between </a:t>
            </a:r>
            <a:r>
              <a:rPr lang="en-US" sz="2800" u="sng" dirty="0" err="1" smtClean="0">
                <a:hlinkClick r:id="rId5" tooltip="Mechi River"/>
              </a:rPr>
              <a:t>Mechi</a:t>
            </a:r>
            <a:r>
              <a:rPr lang="en-US" sz="2800" u="sng" dirty="0" smtClean="0">
                <a:hlinkClick r:id="rId5" tooltip="Mechi River"/>
              </a:rPr>
              <a:t> River</a:t>
            </a:r>
            <a:r>
              <a:rPr lang="en-US" sz="2800" dirty="0" smtClean="0"/>
              <a:t> and </a:t>
            </a:r>
            <a:r>
              <a:rPr lang="en-US" sz="2800" dirty="0" err="1" smtClean="0"/>
              <a:t>Teesta</a:t>
            </a:r>
            <a:r>
              <a:rPr lang="en-US" sz="2800" dirty="0" smtClean="0"/>
              <a:t> River). In 1817, through the </a:t>
            </a:r>
            <a:r>
              <a:rPr lang="en-US" sz="2800" u="sng" dirty="0" smtClean="0">
                <a:hlinkClick r:id="rId6" tooltip="Treaty of Titalia"/>
              </a:rPr>
              <a:t>Treaty of </a:t>
            </a:r>
            <a:r>
              <a:rPr lang="en-US" sz="2800" u="sng" dirty="0" err="1" smtClean="0">
                <a:hlinkClick r:id="rId6" tooltip="Treaty of Titalia"/>
              </a:rPr>
              <a:t>Titalia</a:t>
            </a:r>
            <a:r>
              <a:rPr lang="en-US" sz="2800" dirty="0" smtClean="0"/>
              <a:t>, the </a:t>
            </a:r>
            <a:r>
              <a:rPr lang="en-US" sz="2800" u="sng" dirty="0" smtClean="0">
                <a:hlinkClick r:id="rId7" tooltip="British East India Company"/>
              </a:rPr>
              <a:t>British East India Company</a:t>
            </a:r>
            <a:r>
              <a:rPr lang="en-US" sz="2800" dirty="0" smtClean="0"/>
              <a:t> reinstated the </a:t>
            </a:r>
            <a:r>
              <a:rPr lang="en-US" sz="2800" dirty="0" err="1" smtClean="0"/>
              <a:t>Chogyal</a:t>
            </a:r>
            <a:r>
              <a:rPr lang="en-US" sz="2800" dirty="0" smtClean="0"/>
              <a:t> of Sikkim, restored all the tracts of land between the </a:t>
            </a:r>
            <a:r>
              <a:rPr lang="en-US" sz="2800" dirty="0" err="1" smtClean="0"/>
              <a:t>Mechi</a:t>
            </a:r>
            <a:r>
              <a:rPr lang="en-US" sz="2800" dirty="0" smtClean="0"/>
              <a:t> and the </a:t>
            </a:r>
            <a:r>
              <a:rPr lang="en-US" sz="2800" dirty="0" err="1" smtClean="0"/>
              <a:t>Teesta</a:t>
            </a:r>
            <a:r>
              <a:rPr lang="en-US" sz="2800" dirty="0" smtClean="0"/>
              <a:t> rivers to the </a:t>
            </a:r>
            <a:r>
              <a:rPr lang="en-US" sz="2800" dirty="0" err="1" smtClean="0"/>
              <a:t>Chogyal</a:t>
            </a:r>
            <a:r>
              <a:rPr lang="en-US" sz="2800" dirty="0" smtClean="0"/>
              <a:t> of Sikkim and guaranteed his sovereignty. In 1835, the hill of Darjeeling, including an enclave of 138 square miles (360 km</a:t>
            </a:r>
            <a:r>
              <a:rPr lang="en-US" sz="2800" baseline="30000" dirty="0" smtClean="0"/>
              <a:t>2</a:t>
            </a:r>
            <a:r>
              <a:rPr lang="en-US" sz="2800" dirty="0" smtClean="0"/>
              <a:t>), was given to the British East India Company by Sikkim. </a:t>
            </a:r>
            <a:endParaRPr lang="en-US" sz="2800" dirty="0"/>
          </a:p>
        </p:txBody>
      </p:sp>
    </p:spTree>
  </p:cSld>
  <p:clrMapOvr>
    <a:masterClrMapping/>
  </p:clrMapOvr>
  <p:transition spd="slow">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1"/>
            <a:ext cx="8839200" cy="6555641"/>
          </a:xfrm>
          <a:prstGeom prst="rect">
            <a:avLst/>
          </a:prstGeom>
        </p:spPr>
        <p:txBody>
          <a:bodyPr wrap="square">
            <a:spAutoFit/>
          </a:bodyPr>
          <a:lstStyle/>
          <a:p>
            <a:r>
              <a:rPr lang="en-US" sz="2800" dirty="0" smtClean="0"/>
              <a:t>In November 1864, the </a:t>
            </a:r>
            <a:r>
              <a:rPr lang="en-US" sz="2800" u="sng" dirty="0" smtClean="0">
                <a:hlinkClick r:id="rId2" tooltip="Treaty of Sinchula"/>
              </a:rPr>
              <a:t>Treaty of </a:t>
            </a:r>
            <a:r>
              <a:rPr lang="en-US" sz="2800" u="sng" dirty="0" err="1" smtClean="0">
                <a:hlinkClick r:id="rId2" tooltip="Treaty of Sinchula"/>
              </a:rPr>
              <a:t>Sinchula</a:t>
            </a:r>
            <a:r>
              <a:rPr lang="en-US" sz="2800" dirty="0" smtClean="0"/>
              <a:t> was executed in which the </a:t>
            </a:r>
            <a:r>
              <a:rPr lang="en-US" sz="2800" u="sng" dirty="0" smtClean="0">
                <a:hlinkClick r:id="rId3" tooltip="Dooars"/>
              </a:rPr>
              <a:t>Bhutan </a:t>
            </a:r>
            <a:r>
              <a:rPr lang="en-US" sz="2800" u="sng" dirty="0" err="1" smtClean="0">
                <a:hlinkClick r:id="rId3" tooltip="Dooars"/>
              </a:rPr>
              <a:t>Dooars</a:t>
            </a:r>
            <a:r>
              <a:rPr lang="en-US" sz="2800" dirty="0" smtClean="0"/>
              <a:t> with the passes leading into the hills and </a:t>
            </a:r>
            <a:r>
              <a:rPr lang="en-US" sz="2800" u="sng" dirty="0" err="1" smtClean="0">
                <a:hlinkClick r:id="rId4" tooltip="Kalimpong district"/>
              </a:rPr>
              <a:t>Kalimpong</a:t>
            </a:r>
            <a:r>
              <a:rPr lang="en-US" sz="2800" dirty="0" smtClean="0"/>
              <a:t> were ceded to the British by </a:t>
            </a:r>
            <a:r>
              <a:rPr lang="en-US" sz="2800" u="sng" dirty="0" smtClean="0">
                <a:hlinkClick r:id="rId5" tooltip="Bhutan"/>
              </a:rPr>
              <a:t>Bhutan</a:t>
            </a:r>
            <a:r>
              <a:rPr lang="en-US" sz="2800" dirty="0" smtClean="0"/>
              <a:t>. The Darjeeling district can be said to have assumed its present shape and size in 1866 with an area of 1234 sq. miles. </a:t>
            </a:r>
          </a:p>
          <a:p>
            <a:r>
              <a:rPr lang="en-US" sz="2800" dirty="0" smtClean="0"/>
              <a:t>Before 1861 and from 1870 to 1874, Darjeeling District was a "Non-Regulated Area" (where acts and regulations of the </a:t>
            </a:r>
            <a:r>
              <a:rPr lang="en-US" sz="2800" u="sng" dirty="0" smtClean="0">
                <a:hlinkClick r:id="rId6" tooltip="British Raj"/>
              </a:rPr>
              <a:t>British Raj</a:t>
            </a:r>
            <a:r>
              <a:rPr lang="en-US" sz="2800" dirty="0" smtClean="0"/>
              <a:t> did not automatically apply in the district in line with rest of the country, unless specifically extended). From 1862 to 1870, it was considered a "Regulated Area". The phrase "Non-Regulated Area" was changed to "Scheduled District" in 1874 and again to "Backward Tracts" in 1919. The status was known as "Partially Excluded Area" from 1935 until the </a:t>
            </a:r>
            <a:r>
              <a:rPr lang="en-US" sz="2800" u="sng" dirty="0" smtClean="0">
                <a:hlinkClick r:id="rId7" tooltip="Independence of India"/>
              </a:rPr>
              <a:t>independence of India</a:t>
            </a:r>
            <a:r>
              <a:rPr lang="en-US" sz="2800" dirty="0" smtClean="0"/>
              <a:t>. </a:t>
            </a:r>
            <a:endParaRPr lang="en-US" sz="2800" dirty="0"/>
          </a:p>
        </p:txBody>
      </p:sp>
    </p:spTree>
  </p:cSld>
  <p:clrMapOvr>
    <a:masterClrMapping/>
  </p:clrMapOvr>
  <p:transition spd="slow">
    <p:diamond/>
  </p:transition>
  <p:timing>
    <p:tnLst>
      <p:par>
        <p:cTn id="1" dur="indefinite" restart="never" nodeType="tmRoot"/>
      </p:par>
    </p:tnLst>
  </p:timing>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1892</Words>
  <Application>Microsoft Office PowerPoint</Application>
  <PresentationFormat>On-screen Show (4:3)</PresentationFormat>
  <Paragraphs>187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CHANDIDAS MAHAVIDYALAYA</vt:lpstr>
      <vt:lpstr>Darjeeling district </vt:lpstr>
      <vt:lpstr>GEOGRAPHICAL SETTING</vt:lpstr>
      <vt:lpstr>Slide 4</vt:lpstr>
      <vt:lpstr>LOCATION OF DARJEELING DISTRICT IN W.B.</vt:lpstr>
      <vt:lpstr>Slide 6</vt:lpstr>
      <vt:lpstr>Historical background of Darjeeling dist. </vt:lpstr>
      <vt:lpstr>Slide 8</vt:lpstr>
      <vt:lpstr>Slide 9</vt:lpstr>
      <vt:lpstr>Slide 10</vt:lpstr>
      <vt:lpstr>Slide 11</vt:lpstr>
      <vt:lpstr>Geography of Darjeeling </vt:lpstr>
      <vt:lpstr>Slide 13</vt:lpstr>
      <vt:lpstr>Slide 14</vt:lpstr>
      <vt:lpstr>Slide 15</vt:lpstr>
      <vt:lpstr>River of Darjeeling Districts</vt:lpstr>
      <vt:lpstr>Slide 17</vt:lpstr>
      <vt:lpstr>Slide 18</vt:lpstr>
      <vt:lpstr>Slide 19</vt:lpstr>
      <vt:lpstr>Slide 20</vt:lpstr>
      <vt:lpstr>Slide 21</vt:lpstr>
      <vt:lpstr>Slide 22</vt:lpstr>
      <vt:lpstr>Demographics condition of Darjeeling Dist.</vt:lpstr>
      <vt:lpstr>Slide 24</vt:lpstr>
      <vt:lpstr>Inhabitants of Darjeeling hills</vt:lpstr>
      <vt:lpstr>Languages of Darjeeling Dist.</vt:lpstr>
      <vt:lpstr>Flora and fauna of Darjeeling Dist. </vt:lpstr>
      <vt:lpstr>Slide 28</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CHANDIDAS MAHAVIDYALAYA</dc:title>
  <dc:creator>aaaa</dc:creator>
  <cp:lastModifiedBy>Windows User</cp:lastModifiedBy>
  <cp:revision>69</cp:revision>
  <dcterms:created xsi:type="dcterms:W3CDTF">2006-08-16T00:00:00Z</dcterms:created>
  <dcterms:modified xsi:type="dcterms:W3CDTF">2022-12-19T13:24:47Z</dcterms:modified>
</cp:coreProperties>
</file>