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6"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60E78C19-3851-4E1E-B159-C6AAEAD1C947}" type="datetimeFigureOut">
              <a:rPr lang="en-US" smtClean="0"/>
              <a:pPr/>
              <a:t>12/17/2022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760D23C-DA8C-4770-93A0-19266B51A534}"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E78C19-3851-4E1E-B159-C6AAEAD1C947}" type="datetimeFigureOut">
              <a:rPr lang="en-US" smtClean="0"/>
              <a:pPr/>
              <a:t>12/17/2022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760D23C-DA8C-4770-93A0-19266B51A5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E78C19-3851-4E1E-B159-C6AAEAD1C947}" type="datetimeFigureOut">
              <a:rPr lang="en-US" smtClean="0"/>
              <a:pPr/>
              <a:t>12/17/2022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760D23C-DA8C-4770-93A0-19266B51A5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E78C19-3851-4E1E-B159-C6AAEAD1C947}" type="datetimeFigureOut">
              <a:rPr lang="en-US" smtClean="0"/>
              <a:pPr/>
              <a:t>12/17/2022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760D23C-DA8C-4770-93A0-19266B51A5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60E78C19-3851-4E1E-B159-C6AAEAD1C947}" type="datetimeFigureOut">
              <a:rPr lang="en-US" smtClean="0"/>
              <a:pPr/>
              <a:t>12/17/2022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760D23C-DA8C-4770-93A0-19266B51A534}"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0E78C19-3851-4E1E-B159-C6AAEAD1C947}" type="datetimeFigureOut">
              <a:rPr lang="en-US" smtClean="0"/>
              <a:pPr/>
              <a:t>12/17/2022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9760D23C-DA8C-4770-93A0-19266B51A534}"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0E78C19-3851-4E1E-B159-C6AAEAD1C947}" type="datetimeFigureOut">
              <a:rPr lang="en-US" smtClean="0"/>
              <a:pPr/>
              <a:t>12/17/2022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9760D23C-DA8C-4770-93A0-19266B51A5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0E78C19-3851-4E1E-B159-C6AAEAD1C947}" type="datetimeFigureOut">
              <a:rPr lang="en-US" smtClean="0"/>
              <a:pPr/>
              <a:t>12/17/2022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760D23C-DA8C-4770-93A0-19266B51A534}"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0E78C19-3851-4E1E-B159-C6AAEAD1C947}" type="datetimeFigureOut">
              <a:rPr lang="en-US" smtClean="0"/>
              <a:pPr/>
              <a:t>12/17/2022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760D23C-DA8C-4770-93A0-19266B51A5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60E78C19-3851-4E1E-B159-C6AAEAD1C947}" type="datetimeFigureOut">
              <a:rPr lang="en-US" smtClean="0"/>
              <a:pPr/>
              <a:t>12/17/2022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760D23C-DA8C-4770-93A0-19266B51A534}"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60E78C19-3851-4E1E-B159-C6AAEAD1C947}" type="datetimeFigureOut">
              <a:rPr lang="en-US" smtClean="0"/>
              <a:pPr/>
              <a:t>12/17/2022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760D23C-DA8C-4770-93A0-19266B51A534}"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60E78C19-3851-4E1E-B159-C6AAEAD1C947}" type="datetimeFigureOut">
              <a:rPr lang="en-US" smtClean="0"/>
              <a:pPr/>
              <a:t>12/17/2022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9760D23C-DA8C-4770-93A0-19266B51A534}"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LOGIC</a:t>
            </a:r>
            <a:endParaRPr lang="en-US" dirty="0"/>
          </a:p>
        </p:txBody>
      </p:sp>
      <p:sp>
        <p:nvSpPr>
          <p:cNvPr id="3" name="Subtitle 2"/>
          <p:cNvSpPr>
            <a:spLocks noGrp="1"/>
          </p:cNvSpPr>
          <p:nvPr>
            <p:ph type="subTitle" idx="1"/>
          </p:nvPr>
        </p:nvSpPr>
        <p:spPr/>
        <p:txBody>
          <a:bodyPr/>
          <a:lstStyle/>
          <a:p>
            <a:r>
              <a:rPr lang="en-US" dirty="0" smtClean="0"/>
              <a:t>Immediate Inference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LOGIC</a:t>
            </a:r>
            <a:endParaRPr lang="en-US"/>
          </a:p>
        </p:txBody>
      </p:sp>
      <p:sp>
        <p:nvSpPr>
          <p:cNvPr id="3" name="Content Placeholder 2"/>
          <p:cNvSpPr>
            <a:spLocks noGrp="1"/>
          </p:cNvSpPr>
          <p:nvPr>
            <p:ph idx="1"/>
          </p:nvPr>
        </p:nvSpPr>
        <p:spPr/>
        <p:txBody>
          <a:bodyPr/>
          <a:lstStyle/>
          <a:p>
            <a:r>
              <a:rPr lang="en-US" dirty="0"/>
              <a:t>Immediate Inference:  ( Three kinds of immediate inferences)</a:t>
            </a:r>
          </a:p>
          <a:p>
            <a:r>
              <a:rPr lang="en-US" dirty="0"/>
              <a:t>Conversion</a:t>
            </a:r>
          </a:p>
          <a:p>
            <a:r>
              <a:rPr lang="en-US" dirty="0" err="1"/>
              <a:t>Obversion</a:t>
            </a:r>
            <a:endParaRPr lang="en-US" dirty="0"/>
          </a:p>
          <a:p>
            <a:r>
              <a:rPr lang="en-US" dirty="0"/>
              <a:t>Contraposition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Conversion is an inference that proceeds by interchanging the subject and predicate terms of the proposition. “No men are angels” converts to “No angels are men,” and these propositions may be validly inferred from one another.</a:t>
            </a:r>
          </a:p>
          <a:p>
            <a:r>
              <a:rPr lang="en-US" dirty="0" smtClean="0"/>
              <a:t> Conversion  is  perfectly  valid  for all E propositions  and all I propositions.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this  immediate inference the premise is called converse and the conclusion is called </a:t>
            </a:r>
            <a:r>
              <a:rPr lang="en-US" dirty="0" err="1" smtClean="0"/>
              <a:t>convertend</a:t>
            </a:r>
            <a:r>
              <a:rPr lang="en-US" dirty="0" smtClean="0"/>
              <a:t>.</a:t>
            </a:r>
          </a:p>
          <a:p>
            <a:r>
              <a:rPr lang="en-US" dirty="0" smtClean="0"/>
              <a:t>Thus “ No idealists are politicians” is the converse of “ No politicians are </a:t>
            </a:r>
            <a:r>
              <a:rPr lang="en-US" dirty="0" err="1" smtClean="0"/>
              <a:t>idealists,”which</a:t>
            </a:r>
            <a:r>
              <a:rPr lang="en-US" dirty="0" smtClean="0"/>
              <a:t> is its </a:t>
            </a:r>
            <a:r>
              <a:rPr lang="en-US" dirty="0" err="1" smtClean="0"/>
              <a:t>convertend</a:t>
            </a:r>
            <a:r>
              <a:rPr lang="en-US" dirty="0" smtClean="0"/>
              <a:t>.</a:t>
            </a:r>
          </a:p>
          <a:p>
            <a:r>
              <a:rPr lang="en-US" dirty="0" smtClean="0"/>
              <a:t> The conversion of an O proposition is not, general  valid.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 Proposition  presents a special problem here. For example,  from ”All dogs are animals”</a:t>
            </a:r>
          </a:p>
          <a:p>
            <a:r>
              <a:rPr lang="en-US" dirty="0" smtClean="0"/>
              <a:t> We certainly may not infer that “All animals are dogs.”</a:t>
            </a:r>
          </a:p>
          <a:p>
            <a:r>
              <a:rPr lang="en-US" dirty="0" smtClean="0"/>
              <a:t>  From “All S is P” to “Some P  is S” this pattern of inference , called conversion by limitation.</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err="1" smtClean="0"/>
              <a:t>Obversion</a:t>
            </a:r>
            <a:endParaRPr lang="en-US" dirty="0" smtClean="0"/>
          </a:p>
          <a:p>
            <a:r>
              <a:rPr lang="en-US" dirty="0" smtClean="0"/>
              <a:t>OVERVIEW</a:t>
            </a:r>
          </a:p>
          <a:p>
            <a:endParaRPr lang="en-US" dirty="0" smtClean="0"/>
          </a:p>
          <a:p>
            <a:r>
              <a:rPr lang="en-US" dirty="0" err="1" smtClean="0"/>
              <a:t>Obvertend</a:t>
            </a:r>
            <a:r>
              <a:rPr lang="en-US" dirty="0" smtClean="0"/>
              <a:t>                                                            Obverse</a:t>
            </a:r>
          </a:p>
          <a:p>
            <a:r>
              <a:rPr lang="en-US" dirty="0" smtClean="0"/>
              <a:t> A: All S is P                                                         E: No S is  non-P</a:t>
            </a:r>
          </a:p>
          <a:p>
            <a:r>
              <a:rPr lang="en-US" dirty="0" smtClean="0"/>
              <a:t>E:   No S is </a:t>
            </a:r>
            <a:r>
              <a:rPr lang="en-US" dirty="0" err="1" smtClean="0"/>
              <a:t>Obversion</a:t>
            </a:r>
            <a:r>
              <a:rPr lang="en-US" dirty="0" smtClean="0"/>
              <a:t>                                        A: All S is non -P  </a:t>
            </a:r>
          </a:p>
          <a:p>
            <a:r>
              <a:rPr lang="en-US" dirty="0" smtClean="0"/>
              <a:t>I: Some S is P                                                      O: Some S is not non- P</a:t>
            </a:r>
          </a:p>
          <a:p>
            <a:r>
              <a:rPr lang="en-US" dirty="0" smtClean="0"/>
              <a:t>O Some S is not P                                              I: Some S is non -P</a:t>
            </a:r>
          </a:p>
          <a:p>
            <a:endParaRPr lang="en-US" dirty="0" smtClean="0"/>
          </a:p>
          <a:p>
            <a:r>
              <a:rPr lang="en-US" dirty="0" smtClean="0"/>
              <a:t>To obvert a proposition, we change its quality and replace the predicate  term with its complement.</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CONTRAPOSITION</a:t>
            </a:r>
          </a:p>
          <a:p>
            <a:r>
              <a:rPr lang="en-US" dirty="0" smtClean="0"/>
              <a:t>A third type of  inference, contraposition can be reduced  to the first two, conversion and </a:t>
            </a:r>
            <a:r>
              <a:rPr lang="en-US" dirty="0" err="1" smtClean="0"/>
              <a:t>obversion</a:t>
            </a:r>
            <a:r>
              <a:rPr lang="en-US" dirty="0" smtClean="0"/>
              <a:t>. To firm a </a:t>
            </a:r>
            <a:r>
              <a:rPr lang="en-US" dirty="0" err="1" smtClean="0"/>
              <a:t>contrapositive</a:t>
            </a:r>
            <a:r>
              <a:rPr lang="en-US" dirty="0" smtClean="0"/>
              <a:t> of a </a:t>
            </a:r>
            <a:r>
              <a:rPr lang="en-US" dirty="0" err="1" smtClean="0"/>
              <a:t>proposition,We</a:t>
            </a:r>
            <a:r>
              <a:rPr lang="en-US" dirty="0" smtClean="0"/>
              <a:t> replace its subject term with the  complement  of its predicate term, and we replace its predicate term  with the complement of its subject term. Neither the quality  nor the quantity of the original proposition is changed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err="1" smtClean="0"/>
              <a:t>contrapositive</a:t>
            </a:r>
            <a:r>
              <a:rPr lang="en-US" dirty="0" smtClean="0"/>
              <a:t>  of A proposition  is an A proposition, the </a:t>
            </a:r>
            <a:r>
              <a:rPr lang="en-US" dirty="0" err="1" smtClean="0"/>
              <a:t>contrapositive</a:t>
            </a:r>
            <a:r>
              <a:rPr lang="en-US" dirty="0" smtClean="0"/>
              <a:t> of an O proposition is an O proposition.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26</TotalTime>
  <Words>344</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Foundry</vt:lpstr>
      <vt:lpstr>LOGIC</vt:lpstr>
      <vt:lpstr>LOGIC</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pholo</dc:creator>
  <cp:lastModifiedBy>pholo</cp:lastModifiedBy>
  <cp:revision>16</cp:revision>
  <dcterms:created xsi:type="dcterms:W3CDTF">2019-02-28T09:45:02Z</dcterms:created>
  <dcterms:modified xsi:type="dcterms:W3CDTF">2022-12-17T07:36:03Z</dcterms:modified>
</cp:coreProperties>
</file>